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66" r:id="rId3"/>
    <p:sldId id="259" r:id="rId4"/>
    <p:sldId id="348" r:id="rId5"/>
    <p:sldId id="331" r:id="rId6"/>
    <p:sldId id="279" r:id="rId7"/>
    <p:sldId id="336" r:id="rId8"/>
    <p:sldId id="339" r:id="rId9"/>
    <p:sldId id="334" r:id="rId10"/>
    <p:sldId id="338" r:id="rId11"/>
    <p:sldId id="324" r:id="rId12"/>
    <p:sldId id="272" r:id="rId13"/>
    <p:sldId id="273" r:id="rId14"/>
    <p:sldId id="323" r:id="rId15"/>
    <p:sldId id="268" r:id="rId16"/>
    <p:sldId id="349" r:id="rId17"/>
    <p:sldId id="327" r:id="rId18"/>
    <p:sldId id="329" r:id="rId19"/>
    <p:sldId id="300" r:id="rId20"/>
    <p:sldId id="309" r:id="rId21"/>
    <p:sldId id="350" r:id="rId22"/>
    <p:sldId id="295" r:id="rId23"/>
    <p:sldId id="284" r:id="rId24"/>
    <p:sldId id="316" r:id="rId25"/>
    <p:sldId id="313" r:id="rId26"/>
    <p:sldId id="299" r:id="rId27"/>
    <p:sldId id="340" r:id="rId28"/>
    <p:sldId id="303" r:id="rId29"/>
    <p:sldId id="306" r:id="rId30"/>
    <p:sldId id="301" r:id="rId31"/>
    <p:sldId id="275" r:id="rId32"/>
    <p:sldId id="341" r:id="rId33"/>
    <p:sldId id="310" r:id="rId34"/>
    <p:sldId id="342" r:id="rId35"/>
    <p:sldId id="318" r:id="rId36"/>
    <p:sldId id="317" r:id="rId37"/>
    <p:sldId id="347" r:id="rId38"/>
    <p:sldId id="312" r:id="rId3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33339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3018" autoAdjust="0"/>
    <p:restoredTop sz="94660"/>
  </p:normalViewPr>
  <p:slideViewPr>
    <p:cSldViewPr>
      <p:cViewPr>
        <p:scale>
          <a:sx n="76" d="100"/>
          <a:sy n="76" d="100"/>
        </p:scale>
        <p:origin x="-9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50217D-964B-470F-AFAB-766C2DD58880}" type="datetimeFigureOut">
              <a:rPr lang="ru-RU"/>
              <a:pPr>
                <a:defRPr/>
              </a:pPr>
              <a:t>22.09.2020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0C69078-C1CD-4036-AB06-160F8485A0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14974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D184CDD-3125-4196-8D75-1E30CC85AC24}" type="slidenum">
              <a:rPr lang="ru-RU" smtClean="0"/>
              <a:pPr/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2605B31-F8C1-4181-BCBE-BC3B89EBF70B}" type="slidenum">
              <a:rPr lang="ru-RU" smtClean="0"/>
              <a:pPr/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C0340C9-4FA0-4EEF-9DC8-586190EFA721}" type="slidenum">
              <a:rPr lang="ru-RU" smtClean="0"/>
              <a:pPr/>
              <a:t>16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A83DEB1-E14B-4DE0-9988-6FFA04C8C870}" type="slidenum">
              <a:rPr lang="ru-RU" smtClean="0"/>
              <a:pPr/>
              <a:t>17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60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DC4D083-A0C2-4F4F-98A2-6E4118F5F0F6}" type="slidenum">
              <a:rPr lang="ru-RU" smtClean="0"/>
              <a:pPr/>
              <a:t>21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338D599-D7F6-4F66-B37C-96107B7FBE12}" type="slidenum">
              <a:rPr lang="ru-RU" smtClean="0"/>
              <a:pPr/>
              <a:t>22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472974-0DB0-48AA-A582-2DF8AC0577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E51028-4844-40F6-8FF6-833DD87ED1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45B2FB-74BD-41BF-889D-753514871F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EB3532-E560-4910-8366-639B8A6E5C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F54A4B-94AA-4BAE-98AE-4D08168F0E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122AB3-6EBA-4FEE-810D-B723FA6C67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8D58FD-5FA0-464C-9BFD-A1A132280E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FDF06-74B2-4035-8E08-687FEE6F66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834A98-39E9-47CF-B9D4-8A9E0625DD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38FE21-F59A-4667-B762-B7982C45EE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660C25-B6B8-4ED4-82A1-BA9349249B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46C46F-AF7F-4022-B514-83B86BA728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596A668-6215-4C55-B6E0-28237A64CA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1%20&#1056;&#1077;&#1083;&#1072;&#1082;&#1089;&#1072;&#1094;&#1080;&#1103;%20&#1042;&#1086;&#1083;&#1097;&#1077;&#1073;&#1085;&#1099;&#1081;%20&#1089;&#1086;&#1085;%20.mp3" TargetMode="External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64;&#1091;&#1084;%20&#1074;&#1086;&#1083;&#1085;.mp3" TargetMode="External"/><Relationship Id="rId4" Type="http://schemas.openxmlformats.org/officeDocument/2006/relationships/image" Target="../media/image19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69;&#1076;&#1084;&#1086;&#1085;%20&#1044;&#1072;&#1085;&#1090;&#1077;&#1089;\Desktop\2020%20&#1042;&#1057;&#1025;%20&#1050;%20&#1057;&#1045;&#1052;&#1048;&#1053;&#1040;&#1056;&#1059;-&#1055;&#1056;&#1040;&#1050;&#1058;&#1048;&#1050;&#1059;&#1052;&#1059;\&#1048;&#1075;&#1088;&#1086;&#1074;&#1086;&#1081;%20&#1084;&#1072;&#1089;&#1089;&#1072;&#1078;%20&#1053;&#1072;%20&#1083;&#1073;&#1091;.%20&#1091;&#1096;&#1072;&#1093;.%20&#1085;&#1072;%20&#1096;&#1077;&#1077;%20&#1075;&#1072;%20&#1083;&#1086;&#1082;&#1090;&#1103;&#1093;.mp3" TargetMode="Externa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836613"/>
            <a:ext cx="8569325" cy="649287"/>
          </a:xfrm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ru-RU" sz="3200" b="1" smtClean="0">
                <a:solidFill>
                  <a:srgbClr val="00B050"/>
                </a:solidFill>
              </a:rPr>
              <a:t>«Использование коррекционных здоровьесберегающих технологий </a:t>
            </a:r>
            <a:br>
              <a:rPr lang="ru-RU" sz="3200" b="1" smtClean="0">
                <a:solidFill>
                  <a:srgbClr val="00B050"/>
                </a:solidFill>
              </a:rPr>
            </a:br>
            <a:r>
              <a:rPr lang="ru-RU" sz="3200" b="1" smtClean="0">
                <a:solidFill>
                  <a:srgbClr val="00B050"/>
                </a:solidFill>
              </a:rPr>
              <a:t>в образовательном процессе</a:t>
            </a:r>
            <a:r>
              <a:rPr lang="ru-RU" sz="3200" b="1" i="1" smtClean="0">
                <a:solidFill>
                  <a:srgbClr val="00B050"/>
                </a:solidFill>
              </a:rPr>
              <a:t>»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0563" y="5229225"/>
            <a:ext cx="4311650" cy="1247775"/>
          </a:xfrm>
        </p:spPr>
        <p:txBody>
          <a:bodyPr/>
          <a:lstStyle/>
          <a:p>
            <a:pPr eaLnBrk="1" hangingPunct="1">
              <a:lnSpc>
                <a:spcPct val="70000"/>
              </a:lnSpc>
            </a:pPr>
            <a:endParaRPr lang="ru-RU" sz="2000" b="1" dirty="0" smtClean="0"/>
          </a:p>
        </p:txBody>
      </p:sp>
      <p:pic>
        <p:nvPicPr>
          <p:cNvPr id="2052" name="Picture 2" descr="C:\Users\Эдмон Дантес\Desktop\Конс для воспит муз воспитание детей с отклонениями в речевом развитии\картинки для слайдов консультации\qd06.png"/>
          <p:cNvPicPr>
            <a:picLocks noGrp="1"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133600"/>
            <a:ext cx="4176713" cy="347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2" descr="C:\Users\Эдмон Дантес\Desktop\Конс для воспит муз воспитание детей с отклонениями в речевом развитии\картинки для слайдов консультации\muzyka-fon-dlya-detey-3277-large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19700" y="2636838"/>
            <a:ext cx="2881313" cy="148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Содержимое 3" descr="Рисунок11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31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4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800" b="1" dirty="0" err="1" smtClean="0">
                <a:solidFill>
                  <a:srgbClr val="DF21AD"/>
                </a:solidFill>
                <a:latin typeface="Times New Roman" pitchFamily="18" charset="0"/>
                <a:cs typeface="Times New Roman" pitchFamily="18" charset="0"/>
              </a:rPr>
              <a:t>Психогимнастика</a:t>
            </a:r>
            <a:r>
              <a:rPr lang="ru-RU" sz="2400" b="1" dirty="0" smtClean="0">
                <a:solidFill>
                  <a:srgbClr val="DF21AD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DF21AD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DF21AD"/>
                </a:solidFill>
                <a:latin typeface="Times New Roman" pitchFamily="18" charset="0"/>
                <a:cs typeface="Times New Roman" pitchFamily="18" charset="0"/>
              </a:rPr>
              <a:t> (М.И. Чистякова) </a:t>
            </a:r>
            <a:br>
              <a:rPr lang="ru-RU" sz="2400" b="1" dirty="0" smtClean="0">
                <a:solidFill>
                  <a:srgbClr val="DF21AD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DF21AD"/>
                </a:solidFill>
                <a:latin typeface="Times New Roman" pitchFamily="18" charset="0"/>
                <a:cs typeface="Times New Roman" pitchFamily="18" charset="0"/>
              </a:rPr>
              <a:t>Игра на развитие памяти</a:t>
            </a:r>
            <a:r>
              <a:rPr lang="ru-RU" sz="2400" b="1" dirty="0" smtClean="0">
                <a:solidFill>
                  <a:srgbClr val="DF21AD"/>
                </a:solidFill>
                <a:latin typeface="+mn-lt"/>
                <a:cs typeface="Times New Roman" pitchFamily="18" charset="0"/>
              </a:rPr>
              <a:t>. </a:t>
            </a:r>
          </a:p>
        </p:txBody>
      </p:sp>
      <p:sp>
        <p:nvSpPr>
          <p:cNvPr id="3076" name="Содержимое 2"/>
          <p:cNvSpPr>
            <a:spLocks noGrp="1"/>
          </p:cNvSpPr>
          <p:nvPr>
            <p:ph idx="1"/>
          </p:nvPr>
        </p:nvSpPr>
        <p:spPr>
          <a:xfrm>
            <a:off x="468313" y="1989138"/>
            <a:ext cx="8229600" cy="4021137"/>
          </a:xfrm>
        </p:spPr>
        <p:txBody>
          <a:bodyPr>
            <a:normAutofit/>
          </a:bodyPr>
          <a:lstStyle/>
          <a:p>
            <a:pPr marL="914400" indent="-914400" algn="ctr">
              <a:buFontTx/>
              <a:buNone/>
              <a:defRPr/>
            </a:pPr>
            <a:r>
              <a:rPr lang="ru-RU" sz="3900" b="1" dirty="0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 «</a:t>
            </a:r>
            <a:r>
              <a:rPr lang="ru-RU" sz="2800" b="1" dirty="0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Запомни свое место» (для детей 4-5 лет)</a:t>
            </a:r>
            <a:r>
              <a:rPr lang="ru-RU" sz="2800" dirty="0" smtClean="0">
                <a:latin typeface="+mj-lt"/>
              </a:rPr>
              <a:t>  </a:t>
            </a:r>
            <a:r>
              <a:rPr lang="ru-RU" sz="2800" dirty="0" smtClean="0">
                <a:latin typeface="+mj-lt"/>
                <a:cs typeface="Times New Roman" pitchFamily="18" charset="0"/>
              </a:rPr>
              <a:t> </a:t>
            </a:r>
          </a:p>
          <a:p>
            <a:pPr>
              <a:buFontTx/>
              <a:buNone/>
              <a:defRPr/>
            </a:pPr>
            <a:r>
              <a:rPr lang="ru-RU" sz="2800" dirty="0" smtClean="0">
                <a:latin typeface="+mj-lt"/>
                <a:cs typeface="Times New Roman" pitchFamily="18" charset="0"/>
              </a:rPr>
              <a:t>     </a:t>
            </a:r>
            <a:r>
              <a:rPr lang="ru-RU" sz="2400" dirty="0" smtClean="0">
                <a:latin typeface="+mj-lt"/>
                <a:cs typeface="Times New Roman" pitchFamily="18" charset="0"/>
              </a:rPr>
              <a:t>Дети стоят в кругу или в разных местах зала. Каждый ребёнок должен запомнить свое место. Под музыку И. Дунаевского «Галоп» дети выполняют движения галопа, а с окончанием музыки – все должны вернуться на свои места.</a:t>
            </a:r>
            <a:endParaRPr lang="ru-RU" sz="2800" dirty="0" smtClean="0">
              <a:latin typeface="+mj-lt"/>
              <a:cs typeface="Times New Roman" pitchFamily="18" charset="0"/>
            </a:endParaRPr>
          </a:p>
          <a:p>
            <a:pPr>
              <a:buFontTx/>
              <a:buNone/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457200" y="404813"/>
            <a:ext cx="8507413" cy="1368425"/>
          </a:xfrm>
        </p:spPr>
        <p:txBody>
          <a:bodyPr/>
          <a:lstStyle/>
          <a:p>
            <a:r>
              <a:rPr lang="ru-RU" sz="2800" b="1" smtClean="0">
                <a:solidFill>
                  <a:schemeClr val="accent2"/>
                </a:solidFill>
              </a:rPr>
              <a:t/>
            </a:r>
            <a:br>
              <a:rPr lang="ru-RU" sz="2800" b="1" smtClean="0">
                <a:solidFill>
                  <a:schemeClr val="accent2"/>
                </a:solidFill>
              </a:rPr>
            </a:br>
            <a:r>
              <a:rPr lang="ru-RU" sz="2800" b="1" smtClean="0">
                <a:solidFill>
                  <a:schemeClr val="accent2"/>
                </a:solidFill>
              </a:rPr>
              <a:t/>
            </a:r>
            <a:br>
              <a:rPr lang="ru-RU" sz="2800" b="1" smtClean="0">
                <a:solidFill>
                  <a:schemeClr val="accent2"/>
                </a:solidFill>
              </a:rPr>
            </a:br>
            <a:r>
              <a:rPr lang="ru-RU" sz="2800" b="1" smtClean="0">
                <a:solidFill>
                  <a:schemeClr val="accent2"/>
                </a:solidFill>
              </a:rPr>
              <a:t>«Арт - терапия как здоровьесберегающая технология в ДОУ</a:t>
            </a:r>
            <a:r>
              <a:rPr lang="ru-RU" sz="2400" b="1" smtClean="0">
                <a:solidFill>
                  <a:schemeClr val="accent2"/>
                </a:solidFill>
              </a:rPr>
              <a:t>»</a:t>
            </a:r>
            <a:r>
              <a:rPr lang="ru-RU" sz="2400" smtClean="0"/>
              <a:t/>
            </a:r>
            <a:br>
              <a:rPr lang="ru-RU" sz="2400" smtClean="0"/>
            </a:br>
            <a:r>
              <a:rPr lang="ru-RU" b="1" smtClean="0"/>
              <a:t/>
            </a:r>
            <a:br>
              <a:rPr lang="ru-RU" b="1" smtClean="0"/>
            </a:br>
            <a:endParaRPr lang="ru-RU" smtClean="0"/>
          </a:p>
        </p:txBody>
      </p:sp>
      <p:sp>
        <p:nvSpPr>
          <p:cNvPr id="28675" name="Содержимое 2"/>
          <p:cNvSpPr>
            <a:spLocks noGrp="1"/>
          </p:cNvSpPr>
          <p:nvPr>
            <p:ph idx="1"/>
          </p:nvPr>
        </p:nvSpPr>
        <p:spPr>
          <a:xfrm>
            <a:off x="179388" y="1341438"/>
            <a:ext cx="4752975" cy="5256212"/>
          </a:xfrm>
        </p:spPr>
        <p:txBody>
          <a:bodyPr/>
          <a:lstStyle/>
          <a:p>
            <a:pPr>
              <a:defRPr/>
            </a:pPr>
            <a:endParaRPr lang="ru-RU" sz="1800" dirty="0" smtClean="0">
              <a:latin typeface="+mj-lt"/>
            </a:endParaRPr>
          </a:p>
          <a:p>
            <a:pPr>
              <a:defRPr/>
            </a:pPr>
            <a:r>
              <a:rPr lang="ru-RU" sz="1800" dirty="0" err="1" smtClean="0">
                <a:latin typeface="+mj-lt"/>
              </a:rPr>
              <a:t>Арт</a:t>
            </a:r>
            <a:r>
              <a:rPr lang="ru-RU" sz="1800" dirty="0" smtClean="0">
                <a:latin typeface="+mj-lt"/>
              </a:rPr>
              <a:t> – терапия (лат. </a:t>
            </a:r>
            <a:r>
              <a:rPr lang="ru-RU" sz="1800" dirty="0" err="1" smtClean="0">
                <a:latin typeface="+mj-lt"/>
              </a:rPr>
              <a:t>аrs</a:t>
            </a:r>
            <a:r>
              <a:rPr lang="ru-RU" sz="1800" dirty="0" smtClean="0">
                <a:latin typeface="+mj-lt"/>
              </a:rPr>
              <a:t> – искусство, творчество, греч. </a:t>
            </a:r>
            <a:r>
              <a:rPr lang="ru-RU" sz="1800" dirty="0" err="1" smtClean="0">
                <a:latin typeface="+mj-lt"/>
              </a:rPr>
              <a:t>therapeia</a:t>
            </a:r>
            <a:r>
              <a:rPr lang="ru-RU" sz="1800" dirty="0" smtClean="0">
                <a:latin typeface="+mj-lt"/>
              </a:rPr>
              <a:t> – лечение, исцеление) представляет собой методику лечения и развития при помощи художественного творчества</a:t>
            </a:r>
          </a:p>
          <a:p>
            <a:pPr>
              <a:defRPr/>
            </a:pPr>
            <a:r>
              <a:rPr lang="ru-RU" sz="1800" dirty="0" smtClean="0">
                <a:latin typeface="+mj-lt"/>
              </a:rPr>
              <a:t>В  ДОУ  используются следующие виды </a:t>
            </a:r>
            <a:r>
              <a:rPr lang="ru-RU" sz="1800" dirty="0" err="1" smtClean="0">
                <a:latin typeface="+mj-lt"/>
              </a:rPr>
              <a:t>арттерапии</a:t>
            </a:r>
            <a:r>
              <a:rPr lang="ru-RU" sz="1800" dirty="0" smtClean="0">
                <a:latin typeface="+mj-lt"/>
              </a:rPr>
              <a:t>: музыкотерапия,  танцевальная терапия, </a:t>
            </a:r>
            <a:r>
              <a:rPr lang="ru-RU" sz="1800" dirty="0" err="1" smtClean="0">
                <a:latin typeface="+mj-lt"/>
              </a:rPr>
              <a:t>куклотерапия</a:t>
            </a:r>
            <a:r>
              <a:rPr lang="ru-RU" sz="1800" dirty="0" smtClean="0">
                <a:latin typeface="+mj-lt"/>
              </a:rPr>
              <a:t>,  </a:t>
            </a:r>
            <a:r>
              <a:rPr lang="ru-RU" sz="1800" dirty="0" err="1" smtClean="0">
                <a:latin typeface="+mj-lt"/>
              </a:rPr>
              <a:t>игротерапия</a:t>
            </a:r>
            <a:r>
              <a:rPr lang="ru-RU" sz="1800" dirty="0" smtClean="0">
                <a:latin typeface="+mj-lt"/>
              </a:rPr>
              <a:t>,  </a:t>
            </a:r>
            <a:r>
              <a:rPr lang="ru-RU" sz="1800" dirty="0" err="1" smtClean="0">
                <a:latin typeface="+mj-lt"/>
              </a:rPr>
              <a:t>сказкотерапия</a:t>
            </a:r>
            <a:r>
              <a:rPr lang="ru-RU" sz="1800" dirty="0" smtClean="0">
                <a:latin typeface="+mj-lt"/>
              </a:rPr>
              <a:t>, </a:t>
            </a:r>
            <a:r>
              <a:rPr lang="ru-RU" sz="1800" dirty="0" err="1" smtClean="0">
                <a:latin typeface="+mj-lt"/>
              </a:rPr>
              <a:t>изотерапия</a:t>
            </a:r>
            <a:r>
              <a:rPr lang="ru-RU" sz="1800" dirty="0" smtClean="0">
                <a:latin typeface="+mj-lt"/>
              </a:rPr>
              <a:t>,  песочная терапия. Уголки в группах для проведения </a:t>
            </a:r>
            <a:r>
              <a:rPr lang="ru-RU" sz="1800" dirty="0" err="1" smtClean="0">
                <a:latin typeface="+mj-lt"/>
              </a:rPr>
              <a:t>арттерапии</a:t>
            </a:r>
            <a:r>
              <a:rPr lang="ru-RU" sz="1800" dirty="0" smtClean="0">
                <a:latin typeface="+mj-lt"/>
              </a:rPr>
              <a:t> оснащаются различными пособиями,  дидактическими и музыкальными играми, различными видами  кукольного театра, уголками ряженья.</a:t>
            </a:r>
          </a:p>
          <a:p>
            <a:pPr>
              <a:defRPr/>
            </a:pPr>
            <a:endParaRPr lang="ru-RU" sz="1600" dirty="0" smtClean="0"/>
          </a:p>
          <a:p>
            <a:pPr>
              <a:defRPr/>
            </a:pPr>
            <a:endParaRPr lang="ru-RU" sz="1600" dirty="0" smtClean="0"/>
          </a:p>
          <a:p>
            <a:pPr>
              <a:buFontTx/>
              <a:buNone/>
              <a:defRPr/>
            </a:pPr>
            <a:endParaRPr lang="ru-RU" sz="1600" dirty="0" smtClean="0"/>
          </a:p>
        </p:txBody>
      </p:sp>
      <p:pic>
        <p:nvPicPr>
          <p:cNvPr id="12292" name="Picture 5" descr="C:\Documents and Settings\Admin\Рабочий стол\Руки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04025" y="765175"/>
            <a:ext cx="1179513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2" descr="C:\Users\Эдмон Дантес\Desktop\114656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92725" y="4292600"/>
            <a:ext cx="3167063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3" descr="C:\Users\Эдмон Дантес\Desktop\palchikovyy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148263" y="1644650"/>
            <a:ext cx="3240087" cy="214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15888"/>
            <a:ext cx="8229600" cy="649287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chemeClr val="accent2"/>
                </a:solidFill>
              </a:rPr>
              <a:t>Логоритмика</a:t>
            </a:r>
            <a:r>
              <a:rPr lang="ru-RU" sz="3200" smtClean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765175"/>
            <a:ext cx="8435975" cy="5688013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ru-RU" sz="2400" b="1" dirty="0" err="1" smtClean="0">
                <a:solidFill>
                  <a:schemeClr val="accent2"/>
                </a:solidFill>
                <a:latin typeface="+mj-lt"/>
              </a:rPr>
              <a:t>Логоритмика</a:t>
            </a:r>
            <a:r>
              <a:rPr lang="ru-RU" b="1" dirty="0" smtClean="0">
                <a:solidFill>
                  <a:schemeClr val="accent2"/>
                </a:solidFill>
                <a:latin typeface="+mj-lt"/>
              </a:rPr>
              <a:t>-</a:t>
            </a:r>
            <a:r>
              <a:rPr lang="ru-RU" sz="2000" b="1" dirty="0" smtClean="0">
                <a:solidFill>
                  <a:schemeClr val="accent2"/>
                </a:solidFill>
                <a:latin typeface="+mj-lt"/>
              </a:rPr>
              <a:t> </a:t>
            </a:r>
            <a:r>
              <a:rPr lang="ru-RU" sz="2400" b="1" dirty="0" smtClean="0">
                <a:latin typeface="+mj-lt"/>
              </a:rPr>
              <a:t>это метод преодоления речевых нарушений путем   развития двигательной сферы в сочетании со словом и музыкой.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ru-RU" sz="2400" dirty="0" smtClean="0">
                <a:latin typeface="+mj-lt"/>
              </a:rPr>
              <a:t>Регулярное включение в музыкальное занятие элементов  </a:t>
            </a:r>
            <a:r>
              <a:rPr lang="ru-RU" sz="2400" dirty="0" err="1" smtClean="0">
                <a:latin typeface="+mj-lt"/>
              </a:rPr>
              <a:t>логоритмики</a:t>
            </a:r>
            <a:r>
              <a:rPr lang="ru-RU" sz="2400" dirty="0" smtClean="0">
                <a:latin typeface="+mj-lt"/>
              </a:rPr>
              <a:t> способствует быстрому развитию речи и музыкальности, формирует положительный эмоциональный настрой, учит общению со сверстниками.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ru-RU" sz="2400" dirty="0" smtClean="0"/>
              <a:t>Чередование различных средств </a:t>
            </a:r>
            <a:r>
              <a:rPr lang="ru-RU" sz="2400" dirty="0" err="1" smtClean="0"/>
              <a:t>логоритмики</a:t>
            </a:r>
            <a:r>
              <a:rPr lang="ru-RU" sz="2400" dirty="0" smtClean="0"/>
              <a:t> требует от детей внимания, сообразительности, быстроты реакции, организованности. Всё это совершенствует координацию движений, способствует развитию артикуляции, слухового внимания и зрительной ориентировки. </a:t>
            </a:r>
            <a:endParaRPr lang="ru-RU" sz="2400" dirty="0" smtClean="0">
              <a:latin typeface="+mj-lt"/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r>
              <a:rPr lang="ru-RU" sz="2000" b="1" dirty="0" smtClean="0">
                <a:latin typeface="+mj-lt"/>
              </a:rPr>
              <a:t>Авторы: Волкова Г.А. «Логопедическая ритмика» .</a:t>
            </a: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r>
              <a:rPr lang="ru-RU" sz="2000" b="1" dirty="0" smtClean="0">
                <a:latin typeface="+mj-lt"/>
              </a:rPr>
              <a:t> М.Ю. </a:t>
            </a:r>
            <a:r>
              <a:rPr lang="ru-RU" sz="2000" b="1" dirty="0" err="1" smtClean="0">
                <a:latin typeface="+mj-lt"/>
              </a:rPr>
              <a:t>Картушина</a:t>
            </a:r>
            <a:r>
              <a:rPr lang="ru-RU" sz="2000" b="1" dirty="0" smtClean="0">
                <a:latin typeface="+mj-lt"/>
              </a:rPr>
              <a:t> «</a:t>
            </a:r>
            <a:r>
              <a:rPr lang="ru-RU" sz="2000" b="1" dirty="0" err="1" smtClean="0">
                <a:latin typeface="+mj-lt"/>
              </a:rPr>
              <a:t>Логоритмические</a:t>
            </a:r>
            <a:r>
              <a:rPr lang="ru-RU" sz="2000" b="1" dirty="0" smtClean="0">
                <a:latin typeface="+mj-lt"/>
              </a:rPr>
              <a:t> занятия в детском саду»</a:t>
            </a: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r>
              <a:rPr lang="ru-RU" sz="2000" b="1" dirty="0" smtClean="0"/>
              <a:t>Л.Б. Гаврищева и Н. В. </a:t>
            </a:r>
            <a:r>
              <a:rPr lang="ru-RU" sz="2000" b="1" dirty="0" err="1" smtClean="0"/>
              <a:t>Нищева</a:t>
            </a:r>
            <a:r>
              <a:rPr lang="ru-RU" sz="2000" b="1" dirty="0" smtClean="0"/>
              <a:t> «Логопедические </a:t>
            </a:r>
            <a:r>
              <a:rPr lang="ru-RU" sz="2000" b="1" dirty="0" err="1" smtClean="0"/>
              <a:t>распевки</a:t>
            </a:r>
            <a:endParaRPr lang="ru-RU" sz="2000" b="1" dirty="0" smtClean="0">
              <a:latin typeface="+mj-lt"/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endParaRPr lang="ru-RU" sz="2000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628775"/>
            <a:ext cx="8229600" cy="431800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rgbClr val="C00000"/>
                </a:solidFill>
              </a:rPr>
              <a:t>Цель логоритмики:</a:t>
            </a:r>
            <a:r>
              <a:rPr lang="ru-RU" sz="2800" smtClean="0">
                <a:solidFill>
                  <a:srgbClr val="C00000"/>
                </a:solidFill>
              </a:rPr>
              <a:t> </a:t>
            </a:r>
            <a:r>
              <a:rPr lang="ru-RU" sz="2800" b="1" smtClean="0">
                <a:solidFill>
                  <a:srgbClr val="C00000"/>
                </a:solidFill>
              </a:rPr>
              <a:t>коррекция и профилактика имеющихся отклонений в развитии ребенка.</a:t>
            </a:r>
            <a:br>
              <a:rPr lang="ru-RU" sz="2800" b="1" smtClean="0">
                <a:solidFill>
                  <a:srgbClr val="C00000"/>
                </a:solidFill>
              </a:rPr>
            </a:br>
            <a:r>
              <a:rPr lang="ru-RU" sz="2800" b="1" smtClean="0">
                <a:solidFill>
                  <a:srgbClr val="C00000"/>
                </a:solidFill>
              </a:rPr>
              <a:t/>
            </a:r>
            <a:br>
              <a:rPr lang="ru-RU" sz="2800" b="1" smtClean="0">
                <a:solidFill>
                  <a:srgbClr val="C00000"/>
                </a:solidFill>
              </a:rPr>
            </a:br>
            <a:r>
              <a:rPr lang="ru-RU" sz="2800" b="1" smtClean="0">
                <a:solidFill>
                  <a:srgbClr val="C00000"/>
                </a:solidFill>
              </a:rPr>
              <a:t/>
            </a:r>
            <a:br>
              <a:rPr lang="ru-RU" sz="2800" b="1" smtClean="0">
                <a:solidFill>
                  <a:srgbClr val="C00000"/>
                </a:solidFill>
              </a:rPr>
            </a:br>
            <a:r>
              <a:rPr lang="ru-RU" sz="3200" smtClean="0"/>
              <a:t/>
            </a:r>
            <a:br>
              <a:rPr lang="ru-RU" sz="3200" smtClean="0"/>
            </a:br>
            <a:endParaRPr lang="ru-RU" sz="3200" b="1" smtClean="0">
              <a:solidFill>
                <a:srgbClr val="FF0000"/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844675"/>
            <a:ext cx="5976938" cy="46799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ru-RU" sz="800" dirty="0" smtClean="0">
              <a:latin typeface="+mj-lt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        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Задачи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логоритмики</a:t>
            </a:r>
            <a:endParaRPr lang="ru-RU" sz="2800" b="1" dirty="0" smtClean="0">
              <a:solidFill>
                <a:schemeClr val="accent2">
                  <a:lumMod val="75000"/>
                </a:schemeClr>
              </a:solidFill>
              <a:latin typeface="+mj-lt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dirty="0" smtClean="0">
                <a:latin typeface="+mj-lt"/>
              </a:rPr>
              <a:t>Развитие общей, мелкой и артикуляционной моторики.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dirty="0" smtClean="0">
                <a:latin typeface="+mj-lt"/>
              </a:rPr>
              <a:t>Формирование правильного дыхания.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dirty="0" smtClean="0">
                <a:latin typeface="+mj-lt"/>
              </a:rPr>
              <a:t>Развитие способности ориентироваться в пространстве.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dirty="0" smtClean="0">
                <a:latin typeface="+mj-lt"/>
              </a:rPr>
              <a:t>Выработка четких координированных движений во взаимосвязи с речью.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dirty="0" smtClean="0">
                <a:latin typeface="+mj-lt"/>
              </a:rPr>
              <a:t>Развитие фонематического слуха.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dirty="0" smtClean="0">
                <a:latin typeface="+mj-lt"/>
              </a:rPr>
              <a:t>Развитие и коррекция музыкально-ритмических движений.  </a:t>
            </a:r>
          </a:p>
        </p:txBody>
      </p:sp>
      <p:pic>
        <p:nvPicPr>
          <p:cNvPr id="14340" name="Picture 2" descr="C:\Users\Эдмон Дантес\Desktop\Logoritmika1.jpg"/>
          <p:cNvPicPr>
            <a:picLocks noGrp="1"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70600" y="3860800"/>
            <a:ext cx="2919413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Music"/>
          <p:cNvSpPr>
            <a:spLocks noEditPoints="1" noChangeArrowheads="1"/>
          </p:cNvSpPr>
          <p:nvPr/>
        </p:nvSpPr>
        <p:spPr bwMode="auto">
          <a:xfrm>
            <a:off x="6948488" y="1557338"/>
            <a:ext cx="936625" cy="873125"/>
          </a:xfrm>
          <a:custGeom>
            <a:avLst/>
            <a:gdLst>
              <a:gd name="T0" fmla="*/ 7352 w 21600"/>
              <a:gd name="T1" fmla="*/ 46 h 21600"/>
              <a:gd name="T2" fmla="*/ 7373 w 21600"/>
              <a:gd name="T3" fmla="*/ 9900 h 21600"/>
              <a:gd name="T4" fmla="*/ 21683 w 21600"/>
              <a:gd name="T5" fmla="*/ 10061 h 21600"/>
              <a:gd name="T6" fmla="*/ 7352 w 21600"/>
              <a:gd name="T7" fmla="*/ 46 h 21600"/>
              <a:gd name="T8" fmla="*/ 21600 w 21600"/>
              <a:gd name="T9" fmla="*/ 0 h 21600"/>
              <a:gd name="T10" fmla="*/ 7975 w 21600"/>
              <a:gd name="T11" fmla="*/ 923 h 21600"/>
              <a:gd name="T12" fmla="*/ 20935 w 21600"/>
              <a:gd name="T13" fmla="*/ 535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4500563" y="260350"/>
            <a:ext cx="4268787" cy="4176713"/>
          </a:xfrm>
        </p:spPr>
        <p:txBody>
          <a:bodyPr/>
          <a:lstStyle/>
          <a:p>
            <a:r>
              <a:rPr lang="ru-RU" sz="2400" b="1" smtClean="0">
                <a:solidFill>
                  <a:srgbClr val="0070C0"/>
                </a:solidFill>
              </a:rPr>
              <a:t/>
            </a:r>
            <a:br>
              <a:rPr lang="ru-RU" sz="2400" b="1" smtClean="0">
                <a:solidFill>
                  <a:srgbClr val="0070C0"/>
                </a:solidFill>
              </a:rPr>
            </a:br>
            <a:r>
              <a:rPr lang="ru-RU" sz="2400" b="1" smtClean="0"/>
              <a:t> </a:t>
            </a:r>
            <a:br>
              <a:rPr lang="ru-RU" sz="2400" b="1" smtClean="0"/>
            </a:br>
            <a:r>
              <a:rPr lang="ru-RU" sz="2400" b="1" smtClean="0">
                <a:solidFill>
                  <a:schemeClr val="accent2"/>
                </a:solidFill>
              </a:rPr>
              <a:t>Речевые игры с движениями</a:t>
            </a:r>
            <a:r>
              <a:rPr lang="ru-RU" sz="2400" b="1" i="1" smtClean="0">
                <a:solidFill>
                  <a:schemeClr val="accent2"/>
                </a:solidFill>
              </a:rPr>
              <a:t>, </a:t>
            </a:r>
            <a:r>
              <a:rPr lang="ru-RU" sz="2400" b="1" smtClean="0">
                <a:solidFill>
                  <a:schemeClr val="accent2"/>
                </a:solidFill>
              </a:rPr>
              <a:t>логоритмика, речевое музицирование, ритмодекламация </a:t>
            </a:r>
            <a:r>
              <a:rPr lang="ru-RU" sz="2400" smtClean="0"/>
              <a:t>- метод преодоления речевых нарушений путём развития двигательной сферы в сочетании со словом, движением и музыкой).</a:t>
            </a:r>
            <a:br>
              <a:rPr lang="ru-RU" sz="2400" smtClean="0"/>
            </a:br>
            <a:r>
              <a:rPr lang="ru-RU" sz="2400" b="1" smtClean="0">
                <a:solidFill>
                  <a:schemeClr val="tx1"/>
                </a:solidFill>
              </a:rPr>
              <a:t/>
            </a:r>
            <a:br>
              <a:rPr lang="ru-RU" sz="2400" b="1" smtClean="0">
                <a:solidFill>
                  <a:schemeClr val="tx1"/>
                </a:solidFill>
              </a:rPr>
            </a:br>
            <a:endParaRPr lang="ru-RU" sz="2400" smtClean="0"/>
          </a:p>
        </p:txBody>
      </p:sp>
      <p:sp>
        <p:nvSpPr>
          <p:cNvPr id="30723" name="Содержимое 2"/>
          <p:cNvSpPr>
            <a:spLocks noGrp="1"/>
          </p:cNvSpPr>
          <p:nvPr>
            <p:ph idx="1"/>
          </p:nvPr>
        </p:nvSpPr>
        <p:spPr>
          <a:xfrm>
            <a:off x="395288" y="115888"/>
            <a:ext cx="3313112" cy="6742112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ru-RU" sz="2400" b="1" dirty="0" smtClean="0">
                <a:solidFill>
                  <a:schemeClr val="accent2"/>
                </a:solidFill>
                <a:latin typeface="+mj-lt"/>
              </a:rPr>
              <a:t>Речевая музыкальная</a:t>
            </a:r>
          </a:p>
          <a:p>
            <a:pPr>
              <a:buFontTx/>
              <a:buNone/>
              <a:defRPr/>
            </a:pPr>
            <a:r>
              <a:rPr lang="ru-RU" sz="2400" b="1" dirty="0" smtClean="0">
                <a:solidFill>
                  <a:schemeClr val="accent2"/>
                </a:solidFill>
                <a:latin typeface="+mj-lt"/>
              </a:rPr>
              <a:t>игра «Мы идём»</a:t>
            </a:r>
            <a:endParaRPr lang="ru-RU" sz="2400" dirty="0" smtClean="0">
              <a:solidFill>
                <a:schemeClr val="accent2"/>
              </a:solidFill>
              <a:latin typeface="+mj-lt"/>
            </a:endParaRPr>
          </a:p>
          <a:p>
            <a:pPr>
              <a:buFontTx/>
              <a:buNone/>
              <a:defRPr/>
            </a:pPr>
            <a:r>
              <a:rPr lang="ru-RU" sz="1800" dirty="0" smtClean="0">
                <a:latin typeface="+mj-lt"/>
              </a:rPr>
              <a:t>1.Мы идем, идем, идем</a:t>
            </a:r>
          </a:p>
          <a:p>
            <a:pPr>
              <a:buFontTx/>
              <a:buNone/>
              <a:defRPr/>
            </a:pPr>
            <a:r>
              <a:rPr lang="ru-RU" sz="1800" dirty="0" smtClean="0">
                <a:latin typeface="+mj-lt"/>
              </a:rPr>
              <a:t> прямо в садик мы придем.</a:t>
            </a:r>
          </a:p>
          <a:p>
            <a:pPr>
              <a:buFontTx/>
              <a:buNone/>
              <a:defRPr/>
            </a:pPr>
            <a:r>
              <a:rPr lang="ru-RU" sz="1800" dirty="0" smtClean="0">
                <a:latin typeface="+mj-lt"/>
              </a:rPr>
              <a:t> Наши ноженьки идут,</a:t>
            </a:r>
          </a:p>
          <a:p>
            <a:pPr>
              <a:buFontTx/>
              <a:buNone/>
              <a:defRPr/>
            </a:pPr>
            <a:r>
              <a:rPr lang="ru-RU" sz="1800" dirty="0" smtClean="0">
                <a:latin typeface="+mj-lt"/>
              </a:rPr>
              <a:t> прямо в садик нас ведут </a:t>
            </a:r>
          </a:p>
          <a:p>
            <a:pPr>
              <a:buFontTx/>
              <a:buNone/>
              <a:defRPr/>
            </a:pPr>
            <a:r>
              <a:rPr lang="ru-RU" sz="1800" dirty="0" smtClean="0">
                <a:latin typeface="+mj-lt"/>
              </a:rPr>
              <a:t> 2. Тук да тук. Тук да тук.</a:t>
            </a:r>
          </a:p>
          <a:p>
            <a:pPr>
              <a:buFontTx/>
              <a:buNone/>
              <a:defRPr/>
            </a:pPr>
            <a:r>
              <a:rPr lang="ru-RU" sz="1800" dirty="0" smtClean="0">
                <a:latin typeface="+mj-lt"/>
              </a:rPr>
              <a:t>Наших пяток слышен стук.</a:t>
            </a:r>
          </a:p>
          <a:p>
            <a:pPr>
              <a:buFontTx/>
              <a:buNone/>
              <a:defRPr/>
            </a:pPr>
            <a:r>
              <a:rPr lang="ru-RU" sz="1800" dirty="0" smtClean="0">
                <a:latin typeface="+mj-lt"/>
              </a:rPr>
              <a:t>Наши пяточки идут,</a:t>
            </a:r>
          </a:p>
          <a:p>
            <a:pPr>
              <a:buFontTx/>
              <a:buNone/>
              <a:defRPr/>
            </a:pPr>
            <a:r>
              <a:rPr lang="ru-RU" sz="1800" dirty="0" smtClean="0">
                <a:latin typeface="+mj-lt"/>
              </a:rPr>
              <a:t>Прямо в садик нас ведут </a:t>
            </a:r>
          </a:p>
          <a:p>
            <a:pPr>
              <a:buFontTx/>
              <a:buNone/>
              <a:defRPr/>
            </a:pPr>
            <a:r>
              <a:rPr lang="ru-RU" sz="1800" dirty="0" smtClean="0">
                <a:latin typeface="+mj-lt"/>
              </a:rPr>
              <a:t>3. На носочки дружно встали,</a:t>
            </a:r>
          </a:p>
          <a:p>
            <a:pPr>
              <a:buFontTx/>
              <a:buNone/>
              <a:defRPr/>
            </a:pPr>
            <a:r>
              <a:rPr lang="ru-RU" sz="1800" dirty="0" smtClean="0">
                <a:latin typeface="+mj-lt"/>
              </a:rPr>
              <a:t>Руки вверх мы все подняли.</a:t>
            </a:r>
          </a:p>
          <a:p>
            <a:pPr>
              <a:buFontTx/>
              <a:buNone/>
              <a:defRPr/>
            </a:pPr>
            <a:r>
              <a:rPr lang="ru-RU" sz="1800" dirty="0" smtClean="0">
                <a:latin typeface="+mj-lt"/>
              </a:rPr>
              <a:t>На носочках мы идём,</a:t>
            </a:r>
          </a:p>
          <a:p>
            <a:pPr>
              <a:buFontTx/>
              <a:buNone/>
              <a:defRPr/>
            </a:pPr>
            <a:r>
              <a:rPr lang="ru-RU" sz="1800" dirty="0" smtClean="0">
                <a:latin typeface="+mj-lt"/>
              </a:rPr>
              <a:t>Все мы весело поём! </a:t>
            </a:r>
          </a:p>
          <a:p>
            <a:pPr>
              <a:defRPr/>
            </a:pPr>
            <a:endParaRPr lang="ru-RU" sz="2000" dirty="0" smtClean="0"/>
          </a:p>
        </p:txBody>
      </p:sp>
      <p:pic>
        <p:nvPicPr>
          <p:cNvPr id="15364" name="Picture 2" descr="C:\Users\Эдмон Дантес\Desktop\Конс для воспит муз воспитание детей с отклонениями в речевом развитии\картинки для слайдов консультации\hello_html_764d1e8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79838" y="4365625"/>
            <a:ext cx="4929187" cy="18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792162"/>
          </a:xfrm>
        </p:spPr>
        <p:txBody>
          <a:bodyPr/>
          <a:lstStyle/>
          <a:p>
            <a:pPr eaLnBrk="1" hangingPunct="1"/>
            <a:r>
              <a:rPr lang="ru-RU" sz="2000" b="1" smtClean="0">
                <a:solidFill>
                  <a:srgbClr val="FF0000"/>
                </a:solidFill>
              </a:rPr>
              <a:t/>
            </a:r>
            <a:br>
              <a:rPr lang="ru-RU" sz="2000" b="1" smtClean="0">
                <a:solidFill>
                  <a:srgbClr val="FF0000"/>
                </a:solidFill>
              </a:rPr>
            </a:br>
            <a:r>
              <a:rPr lang="ru-RU" sz="2000" b="1" smtClean="0">
                <a:solidFill>
                  <a:srgbClr val="FF0000"/>
                </a:solidFill>
              </a:rPr>
              <a:t/>
            </a:r>
            <a:br>
              <a:rPr lang="ru-RU" sz="2000" b="1" smtClean="0">
                <a:solidFill>
                  <a:srgbClr val="FF0000"/>
                </a:solidFill>
              </a:rPr>
            </a:br>
            <a:r>
              <a:rPr lang="ru-RU" sz="3600" b="1" smtClean="0">
                <a:solidFill>
                  <a:srgbClr val="00B050"/>
                </a:solidFill>
              </a:rPr>
              <a:t>Дыхательная гимнастика</a:t>
            </a:r>
            <a:r>
              <a:rPr lang="ru-RU" sz="2400" b="1" smtClean="0">
                <a:solidFill>
                  <a:srgbClr val="FF0000"/>
                </a:solidFill>
              </a:rPr>
              <a:t/>
            </a:r>
            <a:br>
              <a:rPr lang="ru-RU" sz="2400" b="1" smtClean="0">
                <a:solidFill>
                  <a:srgbClr val="FF0000"/>
                </a:solidFill>
              </a:rPr>
            </a:br>
            <a:r>
              <a:rPr lang="ru-RU" sz="2000" b="1" smtClean="0">
                <a:solidFill>
                  <a:schemeClr val="tx1"/>
                </a:solidFill>
              </a:rPr>
              <a:t/>
            </a:r>
            <a:br>
              <a:rPr lang="ru-RU" sz="2000" b="1" smtClean="0">
                <a:solidFill>
                  <a:schemeClr val="tx1"/>
                </a:solidFill>
              </a:rPr>
            </a:br>
            <a:r>
              <a:rPr lang="ru-RU" sz="200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25538"/>
            <a:ext cx="9144000" cy="5732462"/>
          </a:xfrm>
        </p:spPr>
        <p:txBody>
          <a:bodyPr/>
          <a:lstStyle/>
          <a:p>
            <a:pPr marL="85725" indent="0" eaLnBrk="1" hangingPunct="1">
              <a:buFontTx/>
              <a:buNone/>
              <a:defRPr/>
            </a:pPr>
            <a:r>
              <a:rPr lang="ru-RU" sz="2400" b="1" dirty="0" smtClean="0">
                <a:latin typeface="+mj-lt"/>
              </a:rPr>
              <a:t>Основными задачами дыхательных упражнений на занятиях являются:</a:t>
            </a:r>
          </a:p>
          <a:p>
            <a:pPr marL="85725" indent="0" eaLnBrk="1" hangingPunct="1">
              <a:buFont typeface="Wingdings" pitchFamily="2" charset="2"/>
              <a:buChar char="Ø"/>
              <a:defRPr/>
            </a:pPr>
            <a:r>
              <a:rPr lang="ru-RU" sz="2400" b="1" dirty="0" smtClean="0">
                <a:latin typeface="+mj-lt"/>
              </a:rPr>
              <a:t>    </a:t>
            </a:r>
            <a:r>
              <a:rPr lang="ru-RU" sz="2000" b="1" dirty="0" smtClean="0">
                <a:latin typeface="+mj-lt"/>
              </a:rPr>
              <a:t>Укрепление физиологического  дыхания детей </a:t>
            </a:r>
          </a:p>
          <a:p>
            <a:pPr marL="85725" indent="0" eaLnBrk="1" hangingPunct="1">
              <a:buFont typeface="Wingdings" pitchFamily="2" charset="2"/>
              <a:buChar char="Ø"/>
              <a:defRPr/>
            </a:pPr>
            <a:r>
              <a:rPr lang="ru-RU" sz="2000" b="1" dirty="0" smtClean="0">
                <a:latin typeface="+mj-lt"/>
              </a:rPr>
              <a:t>  </a:t>
            </a:r>
            <a:r>
              <a:rPr lang="ru-RU" sz="2000" b="1" dirty="0" smtClean="0">
                <a:latin typeface="+mj-lt"/>
                <a:cs typeface="Times New Roman" pitchFamily="18" charset="0"/>
              </a:rPr>
              <a:t>Формирование правильного речевого дыхания </a:t>
            </a:r>
          </a:p>
          <a:p>
            <a:pPr marL="85725" indent="0" eaLnBrk="1" hangingPunct="1">
              <a:buFontTx/>
              <a:buNone/>
              <a:defRPr/>
            </a:pPr>
            <a:r>
              <a:rPr lang="ru-RU" sz="2000" b="1" dirty="0" smtClean="0">
                <a:latin typeface="+mj-lt"/>
                <a:cs typeface="Times New Roman" pitchFamily="18" charset="0"/>
              </a:rPr>
              <a:t>(короткий вдох – длинный выдох);</a:t>
            </a:r>
            <a:endParaRPr lang="ru-RU" sz="2000" b="1" dirty="0" smtClean="0">
              <a:latin typeface="+mj-lt"/>
            </a:endParaRPr>
          </a:p>
          <a:p>
            <a:pPr marL="85725" indent="0" eaLnBrk="1" hangingPunct="1">
              <a:buFont typeface="Wingdings" pitchFamily="2" charset="2"/>
              <a:buChar char="Ø"/>
              <a:defRPr/>
            </a:pPr>
            <a:r>
              <a:rPr lang="ru-RU" sz="2000" b="1" dirty="0" smtClean="0">
                <a:latin typeface="+mj-lt"/>
              </a:rPr>
              <a:t>   Тренировка силы вдоха и выдоха.</a:t>
            </a:r>
          </a:p>
          <a:p>
            <a:pPr marL="85725" indent="0" eaLnBrk="1" hangingPunct="1">
              <a:buFont typeface="Wingdings" pitchFamily="2" charset="2"/>
              <a:buChar char="Ø"/>
              <a:defRPr/>
            </a:pPr>
            <a:r>
              <a:rPr lang="ru-RU" sz="2000" b="1" dirty="0" smtClean="0">
                <a:latin typeface="+mj-lt"/>
              </a:rPr>
              <a:t>   Развитие продолжительности выдоха. </a:t>
            </a:r>
          </a:p>
          <a:p>
            <a:pPr marL="85725" indent="0" algn="ctr" eaLnBrk="1" hangingPunct="1">
              <a:buFontTx/>
              <a:buNone/>
              <a:defRPr/>
            </a:pPr>
            <a:r>
              <a:rPr lang="ru-RU" sz="2000" b="1" dirty="0" smtClean="0">
                <a:latin typeface="+mj-lt"/>
              </a:rPr>
              <a:t>Пение с предшествующей ему дыхательной</a:t>
            </a:r>
          </a:p>
          <a:p>
            <a:pPr marL="85725" indent="0" algn="ctr" eaLnBrk="1" hangingPunct="1">
              <a:buFontTx/>
              <a:buNone/>
              <a:defRPr/>
            </a:pPr>
            <a:r>
              <a:rPr lang="ru-RU" sz="2000" b="1" dirty="0" smtClean="0">
                <a:latin typeface="+mj-lt"/>
              </a:rPr>
              <a:t> гимнастикой оказывает на детей</a:t>
            </a:r>
          </a:p>
          <a:p>
            <a:pPr marL="85725" indent="0" algn="ctr" eaLnBrk="1" hangingPunct="1">
              <a:buFontTx/>
              <a:buNone/>
              <a:defRPr/>
            </a:pPr>
            <a:r>
              <a:rPr lang="ru-RU" sz="2000" b="1" dirty="0" smtClean="0">
                <a:latin typeface="+mj-lt"/>
              </a:rPr>
              <a:t> психотерапевтическое, </a:t>
            </a:r>
            <a:r>
              <a:rPr lang="ru-RU" sz="2000" b="1" dirty="0" err="1" smtClean="0">
                <a:latin typeface="+mj-lt"/>
              </a:rPr>
              <a:t>оздоравливающее</a:t>
            </a:r>
            <a:r>
              <a:rPr lang="ru-RU" sz="2000" b="1" dirty="0" smtClean="0">
                <a:latin typeface="+mj-lt"/>
              </a:rPr>
              <a:t> воздействие:</a:t>
            </a:r>
          </a:p>
          <a:p>
            <a:pPr marL="85725" indent="0" eaLnBrk="1" hangingPunct="1">
              <a:buFontTx/>
              <a:buNone/>
              <a:defRPr/>
            </a:pPr>
            <a:r>
              <a:rPr lang="ru-RU" sz="2000" b="1" dirty="0" smtClean="0">
                <a:latin typeface="+mj-lt"/>
              </a:rPr>
              <a:t>-    положительно влияет  на обменные процессы, играющие важную роль в кровоснабжении, в том числе и легочной ткани;</a:t>
            </a:r>
          </a:p>
          <a:p>
            <a:pPr marL="85725" indent="0" eaLnBrk="1" hangingPunct="1">
              <a:buFontTx/>
              <a:buNone/>
              <a:defRPr/>
            </a:pPr>
            <a:r>
              <a:rPr lang="ru-RU" sz="2000" b="1" dirty="0" smtClean="0">
                <a:latin typeface="+mj-lt"/>
              </a:rPr>
              <a:t>-   способствует восстановлению центральной нервной системы;</a:t>
            </a:r>
          </a:p>
          <a:p>
            <a:pPr marL="85725" indent="0" eaLnBrk="1" hangingPunct="1">
              <a:buFontTx/>
              <a:buNone/>
              <a:defRPr/>
            </a:pPr>
            <a:r>
              <a:rPr lang="ru-RU" sz="2000" b="1" dirty="0" smtClean="0">
                <a:latin typeface="+mj-lt"/>
              </a:rPr>
              <a:t>-   восстанавливает нарушенное носовое дыхание.</a:t>
            </a:r>
          </a:p>
          <a:p>
            <a:pPr marL="85725" indent="0" algn="just" eaLnBrk="1" hangingPunct="1">
              <a:lnSpc>
                <a:spcPct val="70000"/>
              </a:lnSpc>
              <a:buFont typeface="Wingdings" pitchFamily="2" charset="2"/>
              <a:buNone/>
              <a:defRPr/>
            </a:pPr>
            <a:endParaRPr lang="ru-RU" sz="2800" dirty="0" smtClean="0"/>
          </a:p>
        </p:txBody>
      </p:sp>
      <p:pic>
        <p:nvPicPr>
          <p:cNvPr id="16388" name="Рисунок 3" descr="Candy_Kid_with_gum_prv.gif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092950" y="1989138"/>
            <a:ext cx="1519238" cy="174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>
                <a:solidFill>
                  <a:schemeClr val="accent2"/>
                </a:solidFill>
                <a:cs typeface="Times New Roman" pitchFamily="18" charset="0"/>
              </a:rPr>
              <a:t>Дыхательное упражнение</a:t>
            </a:r>
            <a:br>
              <a:rPr lang="ru-RU" sz="2800" b="1" smtClean="0">
                <a:solidFill>
                  <a:schemeClr val="accent2"/>
                </a:solidFill>
                <a:cs typeface="Times New Roman" pitchFamily="18" charset="0"/>
              </a:rPr>
            </a:br>
            <a:r>
              <a:rPr lang="ru-RU" sz="2800" b="1" smtClean="0">
                <a:solidFill>
                  <a:schemeClr val="tx1"/>
                </a:solidFill>
              </a:rPr>
              <a:t> </a:t>
            </a:r>
            <a:r>
              <a:rPr lang="ru-RU" sz="2800" b="1" smtClean="0">
                <a:solidFill>
                  <a:schemeClr val="accent2"/>
                </a:solidFill>
              </a:rPr>
              <a:t>«Ладошки» </a:t>
            </a:r>
            <a:br>
              <a:rPr lang="ru-RU" sz="2800" b="1" smtClean="0">
                <a:solidFill>
                  <a:schemeClr val="accent2"/>
                </a:solidFill>
              </a:rPr>
            </a:br>
            <a:r>
              <a:rPr lang="ru-RU" sz="2800" b="1" smtClean="0">
                <a:solidFill>
                  <a:schemeClr val="accent2"/>
                </a:solidFill>
              </a:rPr>
              <a:t>(по А.Н.Стрельниковой)</a:t>
            </a:r>
            <a:endParaRPr lang="ru-RU" sz="2800" smtClean="0">
              <a:solidFill>
                <a:schemeClr val="accent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5508625" cy="499745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ru-RU" sz="2400" b="1" dirty="0" smtClean="0">
                <a:latin typeface="+mj-lt"/>
              </a:rPr>
              <a:t>    Ладушки-ладошки,</a:t>
            </a:r>
          </a:p>
          <a:p>
            <a:pPr>
              <a:buFontTx/>
              <a:buNone/>
              <a:defRPr/>
            </a:pPr>
            <a:r>
              <a:rPr lang="ru-RU" sz="2400" b="1" dirty="0" smtClean="0">
                <a:latin typeface="+mj-lt"/>
              </a:rPr>
              <a:t>    Звонкие </a:t>
            </a:r>
            <a:r>
              <a:rPr lang="ru-RU" sz="2400" b="1" dirty="0" err="1" smtClean="0">
                <a:latin typeface="+mj-lt"/>
              </a:rPr>
              <a:t>хлопошки</a:t>
            </a:r>
            <a:r>
              <a:rPr lang="ru-RU" sz="2400" b="1" dirty="0" smtClean="0">
                <a:latin typeface="+mj-lt"/>
              </a:rPr>
              <a:t>.</a:t>
            </a:r>
            <a:br>
              <a:rPr lang="ru-RU" sz="2400" b="1" dirty="0" smtClean="0">
                <a:latin typeface="+mj-lt"/>
              </a:rPr>
            </a:br>
            <a:r>
              <a:rPr lang="ru-RU" sz="2400" b="1" dirty="0" smtClean="0">
                <a:latin typeface="+mj-lt"/>
              </a:rPr>
              <a:t>Мы ладошки все сжимаем, Носом правильно вдыхаем.</a:t>
            </a:r>
            <a:br>
              <a:rPr lang="ru-RU" sz="2400" b="1" dirty="0" smtClean="0">
                <a:latin typeface="+mj-lt"/>
              </a:rPr>
            </a:br>
            <a:r>
              <a:rPr lang="ru-RU" sz="2400" b="1" dirty="0" smtClean="0">
                <a:latin typeface="+mj-lt"/>
              </a:rPr>
              <a:t>Как ладошки разжимаем, </a:t>
            </a:r>
          </a:p>
          <a:p>
            <a:pPr>
              <a:buFontTx/>
              <a:buNone/>
              <a:defRPr/>
            </a:pPr>
            <a:r>
              <a:rPr lang="ru-RU" sz="2400" b="1" dirty="0" smtClean="0">
                <a:latin typeface="+mj-lt"/>
              </a:rPr>
              <a:t>    То -  спокойно выдыхаем. </a:t>
            </a:r>
          </a:p>
          <a:p>
            <a:pPr>
              <a:buFontTx/>
              <a:buNone/>
              <a:defRPr/>
            </a:pPr>
            <a:r>
              <a:rPr lang="ru-RU" sz="2400" b="1" dirty="0" smtClean="0">
                <a:latin typeface="+mj-lt"/>
              </a:rPr>
              <a:t/>
            </a:r>
            <a:br>
              <a:rPr lang="ru-RU" sz="2400" b="1" dirty="0" smtClean="0">
                <a:latin typeface="+mj-lt"/>
              </a:rPr>
            </a:br>
            <a:r>
              <a:rPr lang="ru-RU" sz="2000" b="1" dirty="0" smtClean="0">
                <a:latin typeface="+mj-lt"/>
              </a:rPr>
              <a:t>На счет «раз» - дети выполняют хватательные движения ладошками, сжимают их в кулачки, одновременно с движением шумно вдыхают носом. Сразу после короткого вдоха, ладошки разжимаются – выдох)</a:t>
            </a:r>
          </a:p>
          <a:p>
            <a:pPr>
              <a:defRPr/>
            </a:pPr>
            <a:r>
              <a:rPr lang="ru-RU" sz="2800" dirty="0" smtClean="0"/>
              <a:t>   </a:t>
            </a:r>
            <a:endParaRPr lang="ru-RU" sz="2800" dirty="0"/>
          </a:p>
        </p:txBody>
      </p:sp>
      <p:pic>
        <p:nvPicPr>
          <p:cNvPr id="17412" name="Picture 2" descr="C:\Users\Эдмон Дантес\Desktop\33413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08625" y="2205038"/>
            <a:ext cx="3414713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1"/>
          <p:cNvSpPr>
            <a:spLocks noChangeArrowheads="1"/>
          </p:cNvSpPr>
          <p:nvPr/>
        </p:nvSpPr>
        <p:spPr bwMode="auto">
          <a:xfrm>
            <a:off x="134938" y="222250"/>
            <a:ext cx="4076700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49263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sz="2800" b="1" dirty="0">
                <a:latin typeface="+mj-lt"/>
                <a:cs typeface="Times New Roman" pitchFamily="18" charset="0"/>
              </a:rPr>
              <a:t>Дыхательное упражнение «Одуванчик»</a:t>
            </a:r>
            <a:endParaRPr lang="ru-RU" sz="2800" dirty="0">
              <a:latin typeface="+mj-lt"/>
              <a:ea typeface="Calibri" pitchFamily="34" charset="0"/>
              <a:cs typeface="Times New Roman" pitchFamily="18" charset="0"/>
            </a:endParaRPr>
          </a:p>
          <a:p>
            <a:pPr indent="449263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sz="2400" dirty="0">
                <a:latin typeface="+mj-lt"/>
                <a:cs typeface="Times New Roman" pitchFamily="18" charset="0"/>
              </a:rPr>
              <a:t>Вдох через нос – лёгкий, бесшумный, выдох – через рот, со звуком восхищения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«ах!».</a:t>
            </a:r>
            <a:endParaRPr lang="ru-RU" sz="2800" b="1" dirty="0">
              <a:latin typeface="Calibri" pitchFamily="34" charset="0"/>
            </a:endParaRPr>
          </a:p>
        </p:txBody>
      </p:sp>
      <p:pic>
        <p:nvPicPr>
          <p:cNvPr id="18435" name="Рисунок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288" y="3644900"/>
            <a:ext cx="3689350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Прямоугольник 3"/>
          <p:cNvSpPr>
            <a:spLocks noChangeArrowheads="1"/>
          </p:cNvSpPr>
          <p:nvPr/>
        </p:nvSpPr>
        <p:spPr bwMode="auto">
          <a:xfrm>
            <a:off x="4291013" y="222250"/>
            <a:ext cx="4572000" cy="616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49263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sz="2400" b="1" dirty="0">
                <a:solidFill>
                  <a:schemeClr val="accent6"/>
                </a:solidFill>
                <a:latin typeface="+mj-lt"/>
                <a:cs typeface="Times New Roman" pitchFamily="18" charset="0"/>
              </a:rPr>
              <a:t>Дыхательное упражнение «Пушистый одуванчик» </a:t>
            </a:r>
            <a:endParaRPr lang="ru-RU" sz="2400" dirty="0">
              <a:solidFill>
                <a:schemeClr val="accent6"/>
              </a:solidFill>
              <a:latin typeface="+mj-lt"/>
              <a:ea typeface="Calibri" pitchFamily="34" charset="0"/>
              <a:cs typeface="Times New Roman" pitchFamily="18" charset="0"/>
            </a:endParaRPr>
          </a:p>
          <a:p>
            <a:pPr indent="449263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sz="2400" dirty="0">
                <a:latin typeface="+mj-lt"/>
                <a:cs typeface="Times New Roman" pitchFamily="18" charset="0"/>
              </a:rPr>
              <a:t>Активный долгий вдох -  набираем много воздуха, чтобы сильно дунуть  на одуванчик, который распушился. Можно использовать вату или пушинку (гусиный, утиный пух). Говорим, что создадим в комнате снегопад, удерживая пушинку в воздухе, как можно дольше.</a:t>
            </a:r>
            <a:endParaRPr lang="ru-RU" sz="2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1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42988" y="2852738"/>
            <a:ext cx="3286125" cy="328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Прямоугольник 2"/>
          <p:cNvSpPr>
            <a:spLocks noChangeArrowheads="1"/>
          </p:cNvSpPr>
          <p:nvPr/>
        </p:nvSpPr>
        <p:spPr bwMode="auto">
          <a:xfrm>
            <a:off x="323850" y="277813"/>
            <a:ext cx="828040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49263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sz="3200" b="1" dirty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Дыхательное упражнение</a:t>
            </a:r>
          </a:p>
          <a:p>
            <a:pPr indent="449263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sz="3200" b="1" dirty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 «Шарик спускается» </a:t>
            </a:r>
            <a:endParaRPr lang="ru-RU" sz="3200" dirty="0">
              <a:solidFill>
                <a:schemeClr val="accent2"/>
              </a:solidFill>
              <a:latin typeface="+mj-lt"/>
              <a:ea typeface="Calibri" pitchFamily="34" charset="0"/>
              <a:cs typeface="Times New Roman" pitchFamily="18" charset="0"/>
            </a:endParaRPr>
          </a:p>
          <a:p>
            <a:pPr indent="449263">
              <a:defRPr/>
            </a:pPr>
            <a:r>
              <a:rPr lang="ru-RU" sz="2800" dirty="0">
                <a:latin typeface="+mj-lt"/>
                <a:cs typeface="Times New Roman" pitchFamily="18" charset="0"/>
              </a:rPr>
              <a:t>Глубокий медленный вдох – через нос, медленный выдох – через рот на звук «</a:t>
            </a:r>
            <a:r>
              <a:rPr lang="ru-RU" sz="2800" dirty="0" err="1">
                <a:latin typeface="+mj-lt"/>
                <a:cs typeface="Times New Roman" pitchFamily="18" charset="0"/>
              </a:rPr>
              <a:t>ссссс</a:t>
            </a:r>
            <a:r>
              <a:rPr lang="ru-RU" sz="2800" dirty="0">
                <a:latin typeface="+mj-lt"/>
                <a:cs typeface="Times New Roman" pitchFamily="18" charset="0"/>
              </a:rPr>
              <a:t>»</a:t>
            </a:r>
            <a:endParaRPr lang="ru-RU" sz="2800" dirty="0">
              <a:latin typeface="+mj-lt"/>
            </a:endParaRPr>
          </a:p>
        </p:txBody>
      </p:sp>
      <p:pic>
        <p:nvPicPr>
          <p:cNvPr id="19460" name="Рисунок 3" descr="Candy_Kid_with_gum_prv.gif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64163" y="2636838"/>
            <a:ext cx="2887662" cy="330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ru-RU" sz="2800" b="1" smtClean="0">
                <a:solidFill>
                  <a:srgbClr val="00B050"/>
                </a:solidFill>
              </a:rPr>
              <a:t>Дыхательное упражнение</a:t>
            </a:r>
            <a:r>
              <a:rPr lang="ru-RU" sz="3200" smtClean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>
          <a:xfrm>
            <a:off x="179388" y="981075"/>
            <a:ext cx="8786812" cy="5557838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ru-RU" sz="2000" dirty="0" smtClean="0">
                <a:solidFill>
                  <a:srgbClr val="0070C0"/>
                </a:solidFill>
              </a:rPr>
              <a:t> </a:t>
            </a:r>
            <a:r>
              <a:rPr lang="ru-RU" sz="2400" dirty="0" smtClean="0">
                <a:solidFill>
                  <a:srgbClr val="0070C0"/>
                </a:solidFill>
                <a:latin typeface="+mj-lt"/>
              </a:rPr>
              <a:t>                </a:t>
            </a:r>
            <a:r>
              <a:rPr lang="ru-RU" sz="2800" b="1" dirty="0" smtClean="0">
                <a:solidFill>
                  <a:srgbClr val="0070C0"/>
                </a:solidFill>
                <a:latin typeface="+mj-lt"/>
              </a:rPr>
              <a:t>«Воздушные Шарики»</a:t>
            </a:r>
            <a:r>
              <a:rPr lang="ru-RU" sz="2800" b="1" u="sng" dirty="0" smtClean="0">
                <a:solidFill>
                  <a:srgbClr val="0070C0"/>
                </a:solidFill>
                <a:latin typeface="+mj-lt"/>
              </a:rPr>
              <a:t> </a:t>
            </a:r>
            <a:endParaRPr lang="ru-RU" sz="2800" dirty="0" smtClean="0">
              <a:solidFill>
                <a:srgbClr val="0070C0"/>
              </a:solidFill>
              <a:latin typeface="+mj-lt"/>
            </a:endParaRPr>
          </a:p>
          <a:p>
            <a:pPr>
              <a:buFontTx/>
              <a:buNone/>
              <a:defRPr/>
            </a:pPr>
            <a:r>
              <a:rPr lang="ru-RU" sz="2400" b="1" u="sng" dirty="0" smtClean="0">
                <a:latin typeface="+mj-lt"/>
              </a:rPr>
              <a:t>Цель</a:t>
            </a:r>
            <a:r>
              <a:rPr lang="ru-RU" sz="2400" b="1" dirty="0" smtClean="0">
                <a:latin typeface="+mj-lt"/>
              </a:rPr>
              <a:t>: Снятие напряжения детей, </a:t>
            </a:r>
          </a:p>
          <a:p>
            <a:pPr>
              <a:buFontTx/>
              <a:buNone/>
              <a:defRPr/>
            </a:pPr>
            <a:r>
              <a:rPr lang="ru-RU" sz="2400" b="1" dirty="0" smtClean="0">
                <a:latin typeface="+mj-lt"/>
              </a:rPr>
              <a:t>развитие продолжительности выдоха.</a:t>
            </a:r>
            <a:endParaRPr lang="ru-RU" sz="2400" b="1" dirty="0" smtClean="0">
              <a:solidFill>
                <a:srgbClr val="0070C0"/>
              </a:solidFill>
              <a:latin typeface="+mj-lt"/>
            </a:endParaRPr>
          </a:p>
          <a:p>
            <a:pPr>
              <a:buFontTx/>
              <a:buNone/>
              <a:defRPr/>
            </a:pPr>
            <a:r>
              <a:rPr lang="ru-RU" sz="2000" b="1" dirty="0" smtClean="0">
                <a:latin typeface="+mj-lt"/>
              </a:rPr>
              <a:t>     Педагог:</a:t>
            </a:r>
            <a:endParaRPr lang="ru-RU" sz="2000" dirty="0" smtClean="0">
              <a:latin typeface="+mj-lt"/>
            </a:endParaRPr>
          </a:p>
          <a:p>
            <a:pPr>
              <a:buFontTx/>
              <a:buNone/>
              <a:defRPr/>
            </a:pPr>
            <a:r>
              <a:rPr lang="ru-RU" sz="2200" dirty="0" smtClean="0">
                <a:latin typeface="+mj-lt"/>
              </a:rPr>
              <a:t>    «Ребята, представьте себе, что сейчас мы с вами будем надувать шарики. Вдохните воздух, поднесите воображаемый шарик к губам и, раздувая щеки, медленно, через приоткрытые губы надувайте его. Следите глазами за тем, как ваш шарик становится все больше и больше, как увеличиваются, растут узоры на нем. Представили? Я тоже представила ваши огромные шары. Дуйте осторожно, чтобы шарик не лопнул. А теперь покажите ваши шары друг другу».</a:t>
            </a:r>
          </a:p>
          <a:p>
            <a:pPr>
              <a:buFontTx/>
              <a:buNone/>
              <a:defRPr/>
            </a:pPr>
            <a:r>
              <a:rPr lang="ru-RU" sz="2200" dirty="0" smtClean="0">
                <a:latin typeface="+mj-lt"/>
              </a:rPr>
              <a:t>     Повторить упражнение 3-4 раза</a:t>
            </a:r>
          </a:p>
        </p:txBody>
      </p:sp>
      <p:pic>
        <p:nvPicPr>
          <p:cNvPr id="20484" name="Picture 3" descr="C:\Documents and Settings\Admin\Рабочий стол\Дитя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64388" y="188913"/>
            <a:ext cx="1712912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17512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chemeClr val="accent2"/>
                </a:solidFill>
              </a:rPr>
              <a:t>Актуальность темы</a:t>
            </a:r>
          </a:p>
        </p:txBody>
      </p:sp>
      <p:sp>
        <p:nvSpPr>
          <p:cNvPr id="3075" name="Rectangle 11"/>
          <p:cNvSpPr>
            <a:spLocks noGrp="1" noChangeArrowheads="1"/>
          </p:cNvSpPr>
          <p:nvPr>
            <p:ph type="body" sz="half" idx="1"/>
          </p:nvPr>
        </p:nvSpPr>
        <p:spPr>
          <a:xfrm>
            <a:off x="214313" y="981075"/>
            <a:ext cx="8929687" cy="5661025"/>
          </a:xfrm>
        </p:spPr>
        <p:txBody>
          <a:bodyPr/>
          <a:lstStyle/>
          <a:p>
            <a:pPr marL="542925" indent="-542925" eaLnBrk="1" hangingPunct="1">
              <a:buFontTx/>
              <a:buNone/>
              <a:tabLst>
                <a:tab pos="628650" algn="l"/>
              </a:tabLst>
              <a:defRPr/>
            </a:pPr>
            <a:r>
              <a:rPr lang="ru-RU" sz="2400" b="1" dirty="0" smtClean="0">
                <a:latin typeface="+mj-lt"/>
              </a:rPr>
              <a:t>	Забота о здоровье детей -  важнейшая задача всего общества.  Не секрет, что состояние здоровья подрастающего поколения является показателем благополучия общества, отражающим не только истинную ситуацию, но и дающим прогноз на перспективу.</a:t>
            </a:r>
          </a:p>
          <a:p>
            <a:pPr>
              <a:buFontTx/>
              <a:buNone/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	Оздоровление детей, создание эмоционального комфорта – важнейшая задача детского сада. </a:t>
            </a:r>
          </a:p>
          <a:p>
            <a:pPr>
              <a:buFontTx/>
              <a:buNone/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   Организация в детском саду оздоровительной работы с использованием современных методов </a:t>
            </a:r>
            <a:r>
              <a:rPr lang="ru-RU" sz="2400" b="1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здоровьесбережения</a:t>
            </a:r>
            <a:r>
              <a:rPr lang="ru-RU" sz="24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обеспечивает более бережное отношение к физическому и духовному здоровью детей.</a:t>
            </a:r>
            <a:r>
              <a:rPr lang="ru-RU" sz="2400" b="1" i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</a:p>
          <a:p>
            <a:pPr marL="542925" indent="-542925" algn="just" eaLnBrk="1" hangingPunct="1">
              <a:buFont typeface="Wingdings" pitchFamily="2" charset="2"/>
              <a:buChar char="Ø"/>
              <a:tabLst>
                <a:tab pos="628650" algn="l"/>
              </a:tabLst>
              <a:defRPr/>
            </a:pPr>
            <a:endParaRPr lang="ru-RU" sz="2000" b="1" dirty="0" smtClean="0"/>
          </a:p>
        </p:txBody>
      </p:sp>
      <p:sp>
        <p:nvSpPr>
          <p:cNvPr id="3076" name="Rectangle 10"/>
          <p:cNvSpPr>
            <a:spLocks noChangeArrowheads="1"/>
          </p:cNvSpPr>
          <p:nvPr/>
        </p:nvSpPr>
        <p:spPr bwMode="auto">
          <a:xfrm>
            <a:off x="2214563" y="4614863"/>
            <a:ext cx="4562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8229600" cy="792163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rgbClr val="C00000"/>
                </a:solidFill>
              </a:rPr>
              <a:t/>
            </a:r>
            <a:br>
              <a:rPr lang="ru-RU" sz="3600" b="1" smtClean="0">
                <a:solidFill>
                  <a:srgbClr val="C00000"/>
                </a:solidFill>
              </a:rPr>
            </a:br>
            <a:r>
              <a:rPr lang="ru-RU" sz="3600" b="1" smtClean="0">
                <a:solidFill>
                  <a:schemeClr val="accent2"/>
                </a:solidFill>
              </a:rPr>
              <a:t>Артикуляционная гимнастика</a:t>
            </a:r>
            <a:r>
              <a:rPr lang="ru-RU" sz="3200" b="1" smtClean="0">
                <a:solidFill>
                  <a:srgbClr val="C00000"/>
                </a:solidFill>
              </a:rPr>
              <a:t/>
            </a:r>
            <a:br>
              <a:rPr lang="ru-RU" sz="3200" b="1" smtClean="0">
                <a:solidFill>
                  <a:srgbClr val="C00000"/>
                </a:solidFill>
              </a:rPr>
            </a:br>
            <a:r>
              <a:rPr lang="ru-RU" sz="3200" smtClean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6575" y="1412875"/>
            <a:ext cx="8212138" cy="5040313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ru-RU" sz="2400" b="1" dirty="0" smtClean="0">
                <a:latin typeface="+mj-lt"/>
              </a:rPr>
              <a:t> Цель артикуляционной гимнастики</a:t>
            </a:r>
            <a:r>
              <a:rPr lang="ru-RU" sz="2400" dirty="0" smtClean="0">
                <a:latin typeface="+mj-lt"/>
              </a:rPr>
              <a:t> – выработка качественных движений органов артикуляции, подготовка к правильному произношению фонем (звуков, слогов, слов).</a:t>
            </a:r>
            <a:endParaRPr lang="ru-RU" sz="2400" b="1" dirty="0" smtClean="0">
              <a:latin typeface="+mj-lt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ru-RU" sz="2400" dirty="0" smtClean="0">
                <a:latin typeface="+mj-lt"/>
              </a:rPr>
              <a:t>Артикуляционная гимнастика способствует тренировке мышц речевого аппарата, развивает музыкальную память, способствует запоминанию текста песен, вниманию, развивает чувство ритма. При отборе упражнений нужно следовать  рекомендациям учителя-логопеда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ru-RU" sz="2400" dirty="0" smtClean="0">
                <a:latin typeface="+mj-lt"/>
              </a:rPr>
              <a:t>Артикуляционная гимнастика  включает в себя ритмичное исполнение стихотворного текста, слогов  с музыкальным сопровождением</a:t>
            </a:r>
            <a:r>
              <a:rPr lang="ru-RU" sz="2000" dirty="0" smtClean="0">
                <a:latin typeface="+mj-lt"/>
              </a:rPr>
              <a:t>.</a:t>
            </a:r>
            <a:endParaRPr lang="ru-RU" sz="2000" b="1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solidFill>
                  <a:schemeClr val="accent2"/>
                </a:solidFill>
              </a:rPr>
              <a:t>Артикуляционное упражнение</a:t>
            </a:r>
            <a:br>
              <a:rPr lang="ru-RU" sz="3200" b="1" smtClean="0">
                <a:solidFill>
                  <a:schemeClr val="accent2"/>
                </a:solidFill>
              </a:rPr>
            </a:br>
            <a:r>
              <a:rPr lang="ru-RU" sz="3200" b="1" smtClean="0">
                <a:solidFill>
                  <a:schemeClr val="accent2"/>
                </a:solidFill>
              </a:rPr>
              <a:t>«Поём на одном звуке»</a:t>
            </a:r>
          </a:p>
        </p:txBody>
      </p:sp>
      <p:sp>
        <p:nvSpPr>
          <p:cNvPr id="22531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5194300" cy="4525963"/>
          </a:xfrm>
        </p:spPr>
        <p:txBody>
          <a:bodyPr/>
          <a:lstStyle/>
          <a:p>
            <a:r>
              <a:rPr lang="ru-RU" b="1" smtClean="0"/>
              <a:t>Цель</a:t>
            </a:r>
            <a:r>
              <a:rPr lang="ru-RU" smtClean="0"/>
              <a:t>: </a:t>
            </a:r>
            <a:r>
              <a:rPr lang="ru-RU" b="1" smtClean="0"/>
              <a:t>развитие артикуляции, голоса,  музыкального слуха.</a:t>
            </a:r>
          </a:p>
          <a:p>
            <a:pPr>
              <a:buFontTx/>
              <a:buNone/>
            </a:pPr>
            <a:r>
              <a:rPr lang="ru-RU" b="1" smtClean="0"/>
              <a:t> </a:t>
            </a:r>
            <a:r>
              <a:rPr lang="ru-RU" sz="2800" smtClean="0"/>
              <a:t>Дети поют на одном звуке слоги: «Ми-мэ-ма-мо-му»  под музыкальное сопровождение, с постепенным повышением  по полутонам.</a:t>
            </a:r>
          </a:p>
        </p:txBody>
      </p:sp>
      <p:pic>
        <p:nvPicPr>
          <p:cNvPr id="22532" name="Picture 2" descr="C:\Users\Эдмон Дантес\Desktop\Конс для воспит муз воспитание детей с отклонениями в речевом развитии\картинки для слайдов консультации\depositphotos_86073970-stock-illustration-children-boys-and-girls-singing.jpg"/>
          <p:cNvPicPr>
            <a:picLocks noGrp="1"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64163" y="2420938"/>
            <a:ext cx="3502025" cy="264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684213" y="260350"/>
            <a:ext cx="8229600" cy="647700"/>
          </a:xfrm>
        </p:spPr>
        <p:txBody>
          <a:bodyPr/>
          <a:lstStyle/>
          <a:p>
            <a:r>
              <a:rPr lang="ru-RU" sz="2800" b="1" smtClean="0">
                <a:solidFill>
                  <a:schemeClr val="accent2"/>
                </a:solidFill>
              </a:rPr>
              <a:t>Технология музыкального воздействия</a:t>
            </a:r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>
          <a:xfrm>
            <a:off x="250825" y="908050"/>
            <a:ext cx="5113338" cy="5761038"/>
          </a:xfrm>
        </p:spPr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ru-RU" sz="1800" b="1" dirty="0" smtClean="0">
                <a:solidFill>
                  <a:srgbClr val="333399"/>
                </a:solidFill>
                <a:latin typeface="Arial Black" pitchFamily="34" charset="0"/>
              </a:rPr>
              <a:t> </a:t>
            </a:r>
            <a:r>
              <a:rPr lang="ru-RU" sz="1800" dirty="0" smtClean="0">
                <a:solidFill>
                  <a:srgbClr val="333399"/>
                </a:solidFill>
                <a:latin typeface="Arial Black" pitchFamily="34" charset="0"/>
              </a:rPr>
              <a:t> </a:t>
            </a:r>
            <a:r>
              <a:rPr lang="ru-RU" sz="2000" b="1" dirty="0" smtClean="0"/>
              <a:t>  </a:t>
            </a:r>
            <a:r>
              <a:rPr lang="ru-RU" sz="1800" dirty="0" smtClean="0">
                <a:latin typeface="+mj-lt"/>
              </a:rPr>
              <a:t>Музыка обладает сильным психологическим   воздействием на детей. Она влияет на состояние нервной системы (успокаивает, расслабляет  будоражит, возбуждает), вызывает различные эмоциональные состояния (от умиротворенности, покоя и гармонии до беспокойства, подавленности или агрессии). В связи с этим важно обратить внимание на то, какую музыку слушаем мы и наши дети.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1800" dirty="0" smtClean="0">
                <a:latin typeface="+mj-lt"/>
              </a:rPr>
              <a:t>      Музыка Баха, Моцарта, Бетховена оказывает </a:t>
            </a:r>
            <a:r>
              <a:rPr lang="ru-RU" sz="1800" dirty="0" err="1" smtClean="0">
                <a:latin typeface="+mj-lt"/>
              </a:rPr>
              <a:t>антистрессовое</a:t>
            </a:r>
            <a:r>
              <a:rPr lang="ru-RU" sz="1800" dirty="0" smtClean="0">
                <a:latin typeface="+mj-lt"/>
              </a:rPr>
              <a:t> воздействие, создаёт положительный эмоциональный фон, стимулирует двигательные функции, развивает и корректирует двигательные процессы (ощущения, восприятия, представления) и сенсорные способности,  растормаживает речевые функции.</a:t>
            </a:r>
          </a:p>
          <a:p>
            <a:pPr>
              <a:buFont typeface="Arial" pitchFamily="34" charset="0"/>
              <a:buChar char="•"/>
              <a:defRPr/>
            </a:pPr>
            <a:endParaRPr lang="ru-RU" sz="1600" dirty="0" smtClean="0"/>
          </a:p>
        </p:txBody>
      </p:sp>
      <p:pic>
        <p:nvPicPr>
          <p:cNvPr id="23556" name="Picture 2" descr="C:\Users\Эдмон Дантес\Desktop\Конс для воспит муз воспитание детей с отклонениями в речевом развитии\картинки для слайдов консультации\400076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22925" y="2060575"/>
            <a:ext cx="3357563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88913"/>
            <a:ext cx="8218487" cy="1152525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00B050"/>
                </a:solidFill>
              </a:rPr>
              <a:t>Музыкотерапия  </a:t>
            </a:r>
            <a:br>
              <a:rPr lang="ru-RU" sz="3200" b="1" smtClean="0">
                <a:solidFill>
                  <a:srgbClr val="00B050"/>
                </a:solidFill>
              </a:rPr>
            </a:br>
            <a:r>
              <a:rPr lang="ru-RU" sz="2400" b="1" smtClean="0">
                <a:solidFill>
                  <a:schemeClr val="tx1"/>
                </a:solidFill>
              </a:rPr>
              <a:t>(технология музыкального воздействия)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484313"/>
            <a:ext cx="8785225" cy="5184775"/>
          </a:xfrm>
        </p:spPr>
        <p:txBody>
          <a:bodyPr/>
          <a:lstStyle/>
          <a:p>
            <a:pPr marL="0" indent="0" algn="just" eaLnBrk="1" hangingPunct="1"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rgbClr val="333399"/>
                </a:solidFill>
                <a:latin typeface="+mj-lt"/>
              </a:rPr>
              <a:t>Музыкотерапия </a:t>
            </a:r>
            <a:r>
              <a:rPr lang="ru-RU" sz="1800" dirty="0" smtClean="0">
                <a:latin typeface="+mj-lt"/>
              </a:rPr>
              <a:t>- метод психотерапии, основанный на эмоциональном восприятии музыки. </a:t>
            </a:r>
          </a:p>
          <a:p>
            <a:pPr marL="0" indent="0" algn="just" eaLnBrk="1" hangingPunct="1">
              <a:buFont typeface="Wingdings" pitchFamily="2" charset="2"/>
              <a:buNone/>
              <a:defRPr/>
            </a:pPr>
            <a:r>
              <a:rPr lang="ru-RU" sz="1800" dirty="0" smtClean="0">
                <a:latin typeface="+mj-lt"/>
              </a:rPr>
              <a:t>Влияние музыки на состояние детей первым в нашей стране начал изучать выдающийся психоневролог В. М. Бехтерев еще в начале XX столетия. Уже тогда было видно: детям полезно слушать классику и колыбельные, что музыка не только развивает детей, но и </a:t>
            </a:r>
            <a:r>
              <a:rPr lang="ru-RU" sz="1800" dirty="0" err="1" smtClean="0">
                <a:latin typeface="+mj-lt"/>
              </a:rPr>
              <a:t>оздоравливает</a:t>
            </a:r>
            <a:r>
              <a:rPr lang="ru-RU" sz="1800" dirty="0" smtClean="0">
                <a:latin typeface="+mj-lt"/>
              </a:rPr>
              <a:t> их. </a:t>
            </a:r>
          </a:p>
          <a:p>
            <a:pPr marL="0" indent="0" algn="just" eaLnBrk="1" hangingPunct="1">
              <a:buFont typeface="Wingdings" pitchFamily="2" charset="2"/>
              <a:buNone/>
              <a:defRPr/>
            </a:pPr>
            <a:endParaRPr lang="ru-RU" sz="1800" dirty="0" smtClean="0">
              <a:latin typeface="+mj-lt"/>
            </a:endParaRPr>
          </a:p>
          <a:p>
            <a:pPr marL="0" indent="0" algn="just" eaLnBrk="1" hangingPunct="1"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rgbClr val="333399"/>
                </a:solidFill>
                <a:latin typeface="+mj-lt"/>
              </a:rPr>
              <a:t>Музыкотерапия </a:t>
            </a:r>
            <a:r>
              <a:rPr lang="ru-RU" sz="1800" dirty="0" smtClean="0">
                <a:latin typeface="+mj-lt"/>
              </a:rPr>
              <a:t>- важная составляющая музыкально- оздоровительной работы. Слушание правильно подобранной музыки повышает иммунитет детей, снижает напряжение и раздражительность, восстанавливает  дыхание. Это - создание такого музыкального сопровождения, которое способствует коррекции психофизического статуса детей в процессе их двигательно-игровой деятельности.</a:t>
            </a:r>
            <a:r>
              <a:rPr lang="ru-RU" sz="1800" b="1" dirty="0" smtClean="0">
                <a:latin typeface="+mj-lt"/>
              </a:rPr>
              <a:t> </a:t>
            </a:r>
            <a:endParaRPr lang="ru-RU" sz="1800" dirty="0" smtClean="0">
              <a:latin typeface="+mj-lt"/>
            </a:endParaRPr>
          </a:p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 dirty="0" smtClean="0">
                <a:latin typeface="+mj-lt"/>
              </a:rPr>
              <a:t>Музыка несёт в себе мощное коммуникативное начало, в ней заложены широчайшие возможности общения.</a:t>
            </a:r>
            <a:r>
              <a:rPr lang="ru-RU" sz="2400" dirty="0" smtClean="0">
                <a:latin typeface="+mj-lt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268760"/>
            <a:ext cx="8568952" cy="5589240"/>
          </a:xfrm>
        </p:spPr>
        <p:txBody>
          <a:bodyPr numCol="2">
            <a:noAutofit/>
          </a:bodyPr>
          <a:lstStyle/>
          <a:p>
            <a:pPr>
              <a:defRPr/>
            </a:pPr>
            <a:r>
              <a:rPr lang="ru-RU" sz="2400" i="1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ru-RU" sz="2000" dirty="0" smtClean="0"/>
              <a:t>Мы спокойно отдыхаем,</a:t>
            </a:r>
            <a:br>
              <a:rPr lang="ru-RU" sz="2000" dirty="0" smtClean="0"/>
            </a:br>
            <a:r>
              <a:rPr lang="ru-RU" sz="2000" dirty="0" smtClean="0"/>
              <a:t>Сном волшебным засыпаем.</a:t>
            </a:r>
            <a:br>
              <a:rPr lang="ru-RU" sz="2000" dirty="0" smtClean="0"/>
            </a:br>
            <a:r>
              <a:rPr lang="ru-RU" sz="2000" dirty="0" smtClean="0"/>
              <a:t>Дышится легко, ровно, глубоко…</a:t>
            </a:r>
            <a:br>
              <a:rPr lang="ru-RU" sz="2000" dirty="0" smtClean="0"/>
            </a:br>
            <a:r>
              <a:rPr lang="ru-RU" sz="2000" dirty="0" smtClean="0"/>
              <a:t>Наши руки отдыхают…</a:t>
            </a:r>
            <a:br>
              <a:rPr lang="ru-RU" sz="2000" dirty="0" smtClean="0"/>
            </a:br>
            <a:r>
              <a:rPr lang="ru-RU" sz="2000" dirty="0" smtClean="0"/>
              <a:t>Ноги тоже отдыхают…</a:t>
            </a:r>
            <a:br>
              <a:rPr lang="ru-RU" sz="2000" dirty="0" smtClean="0"/>
            </a:br>
            <a:r>
              <a:rPr lang="ru-RU" sz="2000" dirty="0" smtClean="0"/>
              <a:t>Отдыхают, засыпают… (2 раза)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dirty="0" smtClean="0"/>
              <a:t>Дышится легко… ровно… глубоко…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dirty="0" smtClean="0"/>
              <a:t>Напряженье улетело…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dirty="0" smtClean="0"/>
              <a:t>И расслаблено всё тело.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dirty="0" smtClean="0"/>
              <a:t>Будто мы лежим на травке,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dirty="0" smtClean="0"/>
              <a:t>На зелёной, мягкой травке…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dirty="0" smtClean="0"/>
              <a:t>Греет солнышко сейчас…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dirty="0" smtClean="0"/>
              <a:t>Ножки тёплые у нас…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dirty="0" smtClean="0"/>
              <a:t>Дышится легко… ровно… глубоко…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dirty="0" smtClean="0"/>
              <a:t>Мы спокойно отдыхали,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dirty="0" smtClean="0"/>
              <a:t>Сном волшебным засыпали.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dirty="0" smtClean="0"/>
              <a:t>Хорошо нам отдыхать!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dirty="0" smtClean="0"/>
              <a:t>Но пора уже вставать!</a:t>
            </a:r>
            <a:br>
              <a:rPr lang="ru-RU" sz="2000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endParaRPr lang="ru-RU" sz="2000" i="1" dirty="0">
              <a:latin typeface="Arial Black" pitchFamily="34" charset="0"/>
            </a:endParaRPr>
          </a:p>
        </p:txBody>
      </p:sp>
      <p:sp>
        <p:nvSpPr>
          <p:cNvPr id="39939" name="Rectangle 1"/>
          <p:cNvSpPr>
            <a:spLocks noChangeArrowheads="1"/>
          </p:cNvSpPr>
          <p:nvPr/>
        </p:nvSpPr>
        <p:spPr bwMode="auto">
          <a:xfrm>
            <a:off x="1187450" y="207963"/>
            <a:ext cx="6840538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B050"/>
                </a:solidFill>
                <a:latin typeface="+mj-lt"/>
                <a:cs typeface="Times New Roman" pitchFamily="18" charset="0"/>
              </a:rPr>
              <a:t>Рецептивная музыкотерапия для детей.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Релаксационное упражнение 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«Волшебный сон»</a:t>
            </a:r>
            <a:endParaRPr lang="ru-RU" sz="2800" dirty="0">
              <a:solidFill>
                <a:schemeClr val="accent2"/>
              </a:solidFill>
              <a:latin typeface="+mj-lt"/>
            </a:endParaRPr>
          </a:p>
        </p:txBody>
      </p:sp>
      <p:pic>
        <p:nvPicPr>
          <p:cNvPr id="25604" name="Содержимое 17" descr="c8d2fe24a9d6d847e936ec92328063d5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787900" y="2787650"/>
            <a:ext cx="3833813" cy="3736975"/>
          </a:xfrm>
        </p:spPr>
      </p:pic>
      <p:pic>
        <p:nvPicPr>
          <p:cNvPr id="6" name="1 Релаксация Волщебный сон 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3850" y="4762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025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09098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100" b="1" dirty="0" smtClean="0">
                <a:solidFill>
                  <a:srgbClr val="00B050"/>
                </a:solidFill>
              </a:rPr>
              <a:t>Рецептивная</a:t>
            </a:r>
            <a:r>
              <a:rPr lang="ru-RU" sz="3100" dirty="0" smtClean="0">
                <a:solidFill>
                  <a:srgbClr val="00B050"/>
                </a:solidFill>
              </a:rPr>
              <a:t>  </a:t>
            </a:r>
            <a:r>
              <a:rPr lang="ru-RU" sz="3100" b="1" dirty="0" smtClean="0">
                <a:solidFill>
                  <a:srgbClr val="00B050"/>
                </a:solidFill>
              </a:rPr>
              <a:t>музыкотерапия для детей</a:t>
            </a:r>
            <a:r>
              <a:rPr lang="ru-RU" sz="2400" b="1" dirty="0" smtClean="0">
                <a:solidFill>
                  <a:srgbClr val="FF0000"/>
                </a:solidFill>
              </a:rPr>
              <a:t/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3100" b="1" u="sng" dirty="0" smtClean="0">
                <a:solidFill>
                  <a:schemeClr val="accent2"/>
                </a:solidFill>
              </a:rPr>
              <a:t>Упражнение «Шум моря»</a:t>
            </a:r>
            <a:r>
              <a:rPr lang="ru-RU" sz="31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31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700" b="1" dirty="0" smtClean="0"/>
              <a:t>Дети слушают звуки моря, а затем им  предлагают «подышать», как море. Сделать тихий, мягкий вдох животом и плавно поднять вверх руки. А потом, выдохнуть на звук «Ш».</a:t>
            </a:r>
            <a:br>
              <a:rPr lang="ru-RU" sz="2700" b="1" dirty="0" smtClean="0"/>
            </a:br>
            <a:r>
              <a:rPr lang="ru-RU" sz="2700" b="1" dirty="0" smtClean="0"/>
              <a:t>Выдыхать долго, втягивая живот, чтоб вышел весь воздух. Мягко опустить руки и снова вдохнуть.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Шум волн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388" y="5492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3" descr="C:\Users\Эдмон Дантес\Desktop\babc38cf2c44b8014c5f48215fac6c80.jpe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0" y="4005263"/>
            <a:ext cx="9144000" cy="285273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287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1228725"/>
          </a:xfrm>
        </p:spPr>
        <p:txBody>
          <a:bodyPr/>
          <a:lstStyle/>
          <a:p>
            <a:r>
              <a:rPr lang="ru-RU" sz="2400" b="1" smtClean="0">
                <a:solidFill>
                  <a:srgbClr val="0070C0"/>
                </a:solidFill>
              </a:rPr>
              <a:t/>
            </a:r>
            <a:br>
              <a:rPr lang="ru-RU" sz="2400" b="1" smtClean="0">
                <a:solidFill>
                  <a:srgbClr val="0070C0"/>
                </a:solidFill>
              </a:rPr>
            </a:br>
            <a:r>
              <a:rPr lang="ru-RU" sz="2800" b="1" smtClean="0">
                <a:solidFill>
                  <a:schemeClr val="accent2"/>
                </a:solidFill>
              </a:rPr>
              <a:t/>
            </a:r>
            <a:br>
              <a:rPr lang="ru-RU" sz="2800" b="1" smtClean="0">
                <a:solidFill>
                  <a:schemeClr val="accent2"/>
                </a:solidFill>
              </a:rPr>
            </a:br>
            <a:r>
              <a:rPr lang="ru-RU" sz="2800" b="1" smtClean="0">
                <a:solidFill>
                  <a:schemeClr val="accent2"/>
                </a:solidFill>
              </a:rPr>
              <a:t/>
            </a:r>
            <a:br>
              <a:rPr lang="ru-RU" sz="2800" b="1" smtClean="0">
                <a:solidFill>
                  <a:schemeClr val="accent2"/>
                </a:solidFill>
              </a:rPr>
            </a:br>
            <a:r>
              <a:rPr lang="ru-RU" sz="2800" b="1" smtClean="0">
                <a:solidFill>
                  <a:schemeClr val="accent2"/>
                </a:solidFill>
              </a:rPr>
              <a:t>Валеологическая песенка «Доброе утро!»</a:t>
            </a:r>
            <a:r>
              <a:rPr lang="ru-RU" sz="2400" b="1" smtClean="0">
                <a:solidFill>
                  <a:srgbClr val="0070C0"/>
                </a:solidFill>
              </a:rPr>
              <a:t/>
            </a:r>
            <a:br>
              <a:rPr lang="ru-RU" sz="2400" b="1" smtClean="0">
                <a:solidFill>
                  <a:srgbClr val="0070C0"/>
                </a:solidFill>
              </a:rPr>
            </a:br>
            <a:r>
              <a:rPr lang="ru-RU" sz="2400" b="1" smtClean="0">
                <a:solidFill>
                  <a:schemeClr val="tx1"/>
                </a:solidFill>
              </a:rPr>
              <a:t>(технология музыкального воздействия)</a:t>
            </a:r>
            <a:r>
              <a:rPr lang="ru-RU" sz="2400" b="1" smtClean="0">
                <a:solidFill>
                  <a:srgbClr val="0070C0"/>
                </a:solidFill>
              </a:rPr>
              <a:t/>
            </a:r>
            <a:br>
              <a:rPr lang="ru-RU" sz="2400" b="1" smtClean="0">
                <a:solidFill>
                  <a:srgbClr val="0070C0"/>
                </a:solidFill>
              </a:rPr>
            </a:br>
            <a:r>
              <a:rPr lang="ru-RU" b="1" smtClean="0">
                <a:solidFill>
                  <a:schemeClr val="tx1"/>
                </a:solidFill>
              </a:rPr>
              <a:t/>
            </a:r>
            <a:br>
              <a:rPr lang="ru-RU" b="1" smtClean="0">
                <a:solidFill>
                  <a:schemeClr val="tx1"/>
                </a:solidFill>
              </a:rPr>
            </a:br>
            <a:endParaRPr lang="ru-RU" smtClean="0"/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>
          <a:xfrm>
            <a:off x="468313" y="1196975"/>
            <a:ext cx="8229600" cy="5232400"/>
          </a:xfrm>
        </p:spPr>
        <p:txBody>
          <a:bodyPr/>
          <a:lstStyle/>
          <a:p>
            <a:pPr>
              <a:defRPr/>
            </a:pPr>
            <a:r>
              <a:rPr lang="ru-RU" sz="1800" dirty="0" smtClean="0">
                <a:latin typeface="+mj-lt"/>
              </a:rPr>
              <a:t>Доброе утро! (Поворачиваются друг к другу)</a:t>
            </a:r>
            <a:endParaRPr lang="ru-RU" sz="1800" b="1" dirty="0" smtClean="0">
              <a:latin typeface="+mj-lt"/>
            </a:endParaRPr>
          </a:p>
          <a:p>
            <a:pPr>
              <a:defRPr/>
            </a:pPr>
            <a:r>
              <a:rPr lang="ru-RU" sz="1800" dirty="0" smtClean="0">
                <a:latin typeface="+mj-lt"/>
              </a:rPr>
              <a:t>Улыбнись скорее! (Разводят руки в стороны)</a:t>
            </a:r>
            <a:endParaRPr lang="ru-RU" sz="1800" b="1" dirty="0" smtClean="0">
              <a:latin typeface="+mj-lt"/>
            </a:endParaRPr>
          </a:p>
          <a:p>
            <a:pPr>
              <a:defRPr/>
            </a:pPr>
            <a:r>
              <a:rPr lang="ru-RU" sz="1800" dirty="0" smtClean="0">
                <a:latin typeface="+mj-lt"/>
              </a:rPr>
              <a:t>И сегодня целый день будет веселее (хлопают в ладоши)</a:t>
            </a:r>
            <a:endParaRPr lang="ru-RU" sz="1800" b="1" dirty="0" smtClean="0">
              <a:latin typeface="+mj-lt"/>
            </a:endParaRPr>
          </a:p>
          <a:p>
            <a:pPr>
              <a:defRPr/>
            </a:pPr>
            <a:r>
              <a:rPr lang="ru-RU" sz="1800" dirty="0" smtClean="0">
                <a:latin typeface="+mj-lt"/>
              </a:rPr>
              <a:t>Мы погладим лобик (Движения по тексту)</a:t>
            </a:r>
            <a:endParaRPr lang="ru-RU" sz="1800" b="1" dirty="0" smtClean="0">
              <a:latin typeface="+mj-lt"/>
            </a:endParaRPr>
          </a:p>
          <a:p>
            <a:pPr>
              <a:defRPr/>
            </a:pPr>
            <a:r>
              <a:rPr lang="ru-RU" sz="1800" dirty="0" smtClean="0">
                <a:latin typeface="+mj-lt"/>
              </a:rPr>
              <a:t>Носик и щечки,</a:t>
            </a:r>
            <a:endParaRPr lang="ru-RU" sz="1800" b="1" dirty="0" smtClean="0">
              <a:latin typeface="+mj-lt"/>
            </a:endParaRPr>
          </a:p>
          <a:p>
            <a:pPr>
              <a:defRPr/>
            </a:pPr>
            <a:r>
              <a:rPr lang="ru-RU" sz="1800" dirty="0" smtClean="0">
                <a:latin typeface="+mj-lt"/>
              </a:rPr>
              <a:t>Будем мы красивыми (Постепенно поднимают руки вверх),</a:t>
            </a:r>
            <a:endParaRPr lang="ru-RU" sz="1800" b="1" dirty="0" smtClean="0">
              <a:latin typeface="+mj-lt"/>
            </a:endParaRPr>
          </a:p>
          <a:p>
            <a:pPr>
              <a:defRPr/>
            </a:pPr>
            <a:r>
              <a:rPr lang="ru-RU" sz="1800" dirty="0" smtClean="0">
                <a:latin typeface="+mj-lt"/>
              </a:rPr>
              <a:t>Как в саду цветочки (выполняя </a:t>
            </a:r>
            <a:r>
              <a:rPr lang="ru-RU" sz="1800" i="1" dirty="0" smtClean="0">
                <a:latin typeface="+mj-lt"/>
              </a:rPr>
              <a:t>«фонарики»)</a:t>
            </a:r>
            <a:endParaRPr lang="ru-RU" sz="1800" b="1" dirty="0" smtClean="0">
              <a:latin typeface="+mj-lt"/>
            </a:endParaRPr>
          </a:p>
          <a:p>
            <a:pPr>
              <a:defRPr/>
            </a:pPr>
            <a:r>
              <a:rPr lang="ru-RU" sz="1800" dirty="0" smtClean="0">
                <a:latin typeface="+mj-lt"/>
              </a:rPr>
              <a:t>Разотрем ладошки (Движения по тексту)</a:t>
            </a:r>
            <a:endParaRPr lang="ru-RU" sz="1800" b="1" dirty="0" smtClean="0">
              <a:latin typeface="+mj-lt"/>
            </a:endParaRPr>
          </a:p>
          <a:p>
            <a:pPr>
              <a:defRPr/>
            </a:pPr>
            <a:r>
              <a:rPr lang="ru-RU" sz="1800" dirty="0" smtClean="0">
                <a:latin typeface="+mj-lt"/>
              </a:rPr>
              <a:t>Сильнее, сильнее,</a:t>
            </a:r>
            <a:endParaRPr lang="ru-RU" sz="1800" b="1" dirty="0" smtClean="0">
              <a:latin typeface="+mj-lt"/>
            </a:endParaRPr>
          </a:p>
          <a:p>
            <a:pPr>
              <a:defRPr/>
            </a:pPr>
            <a:r>
              <a:rPr lang="ru-RU" sz="1800" dirty="0" smtClean="0">
                <a:latin typeface="+mj-lt"/>
              </a:rPr>
              <a:t>А теперь похлопаем</a:t>
            </a:r>
            <a:endParaRPr lang="ru-RU" sz="1800" b="1" dirty="0" smtClean="0">
              <a:latin typeface="+mj-lt"/>
            </a:endParaRPr>
          </a:p>
          <a:p>
            <a:pPr>
              <a:defRPr/>
            </a:pPr>
            <a:r>
              <a:rPr lang="ru-RU" sz="1800" dirty="0" smtClean="0">
                <a:latin typeface="+mj-lt"/>
              </a:rPr>
              <a:t>Смелее, смелее.</a:t>
            </a:r>
            <a:endParaRPr lang="ru-RU" sz="1800" b="1" dirty="0" smtClean="0">
              <a:latin typeface="+mj-lt"/>
            </a:endParaRPr>
          </a:p>
          <a:p>
            <a:pPr>
              <a:defRPr/>
            </a:pPr>
            <a:r>
              <a:rPr lang="ru-RU" sz="1800" dirty="0" smtClean="0">
                <a:latin typeface="+mj-lt"/>
              </a:rPr>
              <a:t>Носик мы потрем. Трём, трём, трём.</a:t>
            </a:r>
            <a:endParaRPr lang="ru-RU" sz="1800" b="1" dirty="0" smtClean="0">
              <a:latin typeface="+mj-lt"/>
            </a:endParaRPr>
          </a:p>
          <a:p>
            <a:pPr>
              <a:defRPr/>
            </a:pPr>
            <a:r>
              <a:rPr lang="ru-RU" sz="1800" dirty="0" smtClean="0">
                <a:latin typeface="+mj-lt"/>
              </a:rPr>
              <a:t>Ушки мы пожмём. Жмём, жмём, жмём.</a:t>
            </a:r>
          </a:p>
          <a:p>
            <a:pPr>
              <a:defRPr/>
            </a:pPr>
            <a:r>
              <a:rPr lang="ru-RU" sz="1800" dirty="0" smtClean="0">
                <a:latin typeface="+mj-lt"/>
              </a:rPr>
              <a:t>Улыбнемся снова</a:t>
            </a:r>
            <a:endParaRPr lang="ru-RU" sz="1800" b="1" dirty="0" smtClean="0">
              <a:latin typeface="+mj-lt"/>
            </a:endParaRPr>
          </a:p>
          <a:p>
            <a:pPr>
              <a:defRPr/>
            </a:pPr>
            <a:r>
              <a:rPr lang="ru-RU" sz="1800" dirty="0" smtClean="0">
                <a:latin typeface="+mj-lt"/>
              </a:rPr>
              <a:t>Будем все здоровы.</a:t>
            </a:r>
          </a:p>
          <a:p>
            <a:pPr>
              <a:defRPr/>
            </a:pPr>
            <a:endParaRPr lang="ru-RU" dirty="0" smtClean="0"/>
          </a:p>
        </p:txBody>
      </p:sp>
      <p:pic>
        <p:nvPicPr>
          <p:cNvPr id="27652" name="Picture 2" descr="C:\Users\Эдмон Дантес\Desktop\Конс для воспит муз воспитание детей с отклонениями в речевом развитии\картинки для слайдов консультации\depositphotos_86073970-stock-illustration-children-boys-and-girls-singing.jpg"/>
          <p:cNvPicPr>
            <a:picLocks noGrp="1"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24525" y="3716338"/>
            <a:ext cx="2998788" cy="226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539750" y="0"/>
            <a:ext cx="8229600" cy="966788"/>
          </a:xfrm>
        </p:spPr>
        <p:txBody>
          <a:bodyPr/>
          <a:lstStyle/>
          <a:p>
            <a:r>
              <a:rPr lang="ru-RU" sz="2800" b="1" smtClean="0">
                <a:solidFill>
                  <a:schemeClr val="accent2"/>
                </a:solidFill>
              </a:rPr>
              <a:t>Вокалотерапия</a:t>
            </a:r>
            <a:r>
              <a:rPr lang="ru-RU" sz="2400" b="1" smtClean="0">
                <a:solidFill>
                  <a:schemeClr val="accent2"/>
                </a:solidFill>
              </a:rPr>
              <a:t/>
            </a:r>
            <a:br>
              <a:rPr lang="ru-RU" sz="2400" b="1" smtClean="0">
                <a:solidFill>
                  <a:schemeClr val="accent2"/>
                </a:solidFill>
              </a:rPr>
            </a:br>
            <a:r>
              <a:rPr lang="ru-RU" sz="2400" b="1" smtClean="0">
                <a:solidFill>
                  <a:schemeClr val="tx1"/>
                </a:solidFill>
              </a:rPr>
              <a:t> (технология музыкального воздействия)</a:t>
            </a:r>
            <a:endParaRPr lang="ru-RU" sz="2400" b="1" smtClean="0">
              <a:solidFill>
                <a:schemeClr val="accent2"/>
              </a:solidFill>
            </a:endParaRPr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>
          <a:xfrm>
            <a:off x="250825" y="1052513"/>
            <a:ext cx="5834063" cy="5545137"/>
          </a:xfrm>
        </p:spPr>
        <p:txBody>
          <a:bodyPr/>
          <a:lstStyle/>
          <a:p>
            <a:pPr>
              <a:buFont typeface="Wingdings" pitchFamily="2" charset="2"/>
              <a:buChar char="§"/>
              <a:defRPr/>
            </a:pPr>
            <a:r>
              <a:rPr lang="ru-RU" sz="2000" b="1" dirty="0" smtClean="0">
                <a:solidFill>
                  <a:schemeClr val="accent2"/>
                </a:solidFill>
                <a:latin typeface="+mj-lt"/>
              </a:rPr>
              <a:t>Система </a:t>
            </a:r>
            <a:r>
              <a:rPr lang="ru-RU" sz="2000" b="1" dirty="0" err="1" smtClean="0">
                <a:solidFill>
                  <a:schemeClr val="accent2"/>
                </a:solidFill>
                <a:latin typeface="+mj-lt"/>
              </a:rPr>
              <a:t>вокалотерапии</a:t>
            </a:r>
            <a:r>
              <a:rPr lang="ru-RU" sz="2000" b="1" dirty="0" smtClean="0">
                <a:solidFill>
                  <a:schemeClr val="accent2"/>
                </a:solidFill>
                <a:latin typeface="+mj-lt"/>
              </a:rPr>
              <a:t>, </a:t>
            </a:r>
            <a:r>
              <a:rPr lang="ru-RU" sz="2000" b="1" dirty="0" smtClean="0">
                <a:latin typeface="+mj-lt"/>
              </a:rPr>
              <a:t>включающая в себя работу мышц и голоса — хороший путь к хорошему здоровью без применения лекарств.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ru-RU" sz="2000" b="1" dirty="0" smtClean="0">
                <a:latin typeface="+mj-lt"/>
              </a:rPr>
              <a:t>Звук </a:t>
            </a:r>
            <a:r>
              <a:rPr lang="ru-RU" sz="2000" b="1" dirty="0" smtClean="0">
                <a:solidFill>
                  <a:schemeClr val="accent2"/>
                </a:solidFill>
                <a:latin typeface="+mj-lt"/>
              </a:rPr>
              <a:t>«А-А-А» </a:t>
            </a:r>
            <a:r>
              <a:rPr lang="ru-RU" sz="2000" b="1" dirty="0" smtClean="0">
                <a:latin typeface="+mj-lt"/>
              </a:rPr>
              <a:t>— стимулирует работу легких, трахеи, гортани, </a:t>
            </a:r>
            <a:r>
              <a:rPr lang="ru-RU" sz="2000" b="1" dirty="0" err="1" smtClean="0">
                <a:latin typeface="+mj-lt"/>
              </a:rPr>
              <a:t>оздоравливает</a:t>
            </a:r>
            <a:r>
              <a:rPr lang="ru-RU" sz="2000" b="1" dirty="0" smtClean="0">
                <a:latin typeface="+mj-lt"/>
              </a:rPr>
              <a:t> руки и ноги.</a:t>
            </a:r>
            <a:br>
              <a:rPr lang="ru-RU" sz="2000" b="1" dirty="0" smtClean="0">
                <a:latin typeface="+mj-lt"/>
              </a:rPr>
            </a:br>
            <a:r>
              <a:rPr lang="ru-RU" sz="2000" b="1" dirty="0" smtClean="0">
                <a:latin typeface="+mj-lt"/>
              </a:rPr>
              <a:t>Звук </a:t>
            </a:r>
            <a:r>
              <a:rPr lang="ru-RU" sz="2000" b="1" dirty="0" smtClean="0">
                <a:solidFill>
                  <a:schemeClr val="accent2"/>
                </a:solidFill>
                <a:latin typeface="+mj-lt"/>
              </a:rPr>
              <a:t>«И-И-И» </a:t>
            </a:r>
            <a:r>
              <a:rPr lang="ru-RU" sz="2000" b="1" dirty="0" smtClean="0">
                <a:latin typeface="+mj-lt"/>
              </a:rPr>
              <a:t>— активизирует деятельность щитовидной железы, полезен при заболеваниях ангиной, улучшает зрение и слух.</a:t>
            </a:r>
            <a:br>
              <a:rPr lang="ru-RU" sz="2000" b="1" dirty="0" smtClean="0">
                <a:latin typeface="+mj-lt"/>
              </a:rPr>
            </a:br>
            <a:r>
              <a:rPr lang="ru-RU" sz="2000" b="1" dirty="0" smtClean="0">
                <a:latin typeface="+mj-lt"/>
              </a:rPr>
              <a:t>Звук </a:t>
            </a:r>
            <a:r>
              <a:rPr lang="ru-RU" sz="2000" b="1" dirty="0" smtClean="0">
                <a:solidFill>
                  <a:schemeClr val="accent2"/>
                </a:solidFill>
                <a:latin typeface="+mj-lt"/>
              </a:rPr>
              <a:t>«У-У-У» </a:t>
            </a:r>
            <a:r>
              <a:rPr lang="ru-RU" sz="2000" b="1" dirty="0" smtClean="0">
                <a:latin typeface="+mj-lt"/>
              </a:rPr>
              <a:t>— усиливает функцию дыхательных центров мозга и центра речи, устраняет мышечную слабость, вялость, заболевания органов слуха,</a:t>
            </a:r>
            <a:br>
              <a:rPr lang="ru-RU" sz="2000" b="1" dirty="0" smtClean="0">
                <a:latin typeface="+mj-lt"/>
              </a:rPr>
            </a:br>
            <a:r>
              <a:rPr lang="ru-RU" sz="2000" b="1" dirty="0" smtClean="0">
                <a:latin typeface="+mj-lt"/>
              </a:rPr>
              <a:t>Звук </a:t>
            </a:r>
            <a:r>
              <a:rPr lang="ru-RU" sz="2000" b="1" dirty="0" smtClean="0">
                <a:solidFill>
                  <a:schemeClr val="accent2"/>
                </a:solidFill>
                <a:latin typeface="+mj-lt"/>
              </a:rPr>
              <a:t>«М-М-М» </a:t>
            </a:r>
            <a:r>
              <a:rPr lang="ru-RU" sz="2000" b="1" dirty="0" smtClean="0">
                <a:latin typeface="+mj-lt"/>
              </a:rPr>
              <a:t>— с закрытым ртом снимает психическую утомляемость, улучшает память и сообразительность.</a:t>
            </a:r>
          </a:p>
          <a:p>
            <a:pPr>
              <a:buFont typeface="Wingdings" pitchFamily="2" charset="2"/>
              <a:buChar char="§"/>
              <a:defRPr/>
            </a:pPr>
            <a:endParaRPr lang="ru-RU" sz="2000" dirty="0" smtClean="0"/>
          </a:p>
        </p:txBody>
      </p:sp>
      <p:pic>
        <p:nvPicPr>
          <p:cNvPr id="28676" name="Picture 2" descr="C:\Users\Эдмон Дантес\Desktop\Конс для воспит муз воспитание детей с отклонениями в речевом развитии\картинки для слайдов консультации\scsvxlu-01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867400" y="2262188"/>
            <a:ext cx="3168650" cy="251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ru-RU" sz="2800" b="1" smtClean="0">
                <a:solidFill>
                  <a:schemeClr val="accent2"/>
                </a:solidFill>
              </a:rPr>
              <a:t>Фонопедические упражнения</a:t>
            </a:r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>
          <a:xfrm>
            <a:off x="179388" y="908050"/>
            <a:ext cx="6048375" cy="5834063"/>
          </a:xfrm>
        </p:spPr>
        <p:txBody>
          <a:bodyPr/>
          <a:lstStyle/>
          <a:p>
            <a:pPr>
              <a:buFont typeface="Wingdings" pitchFamily="2" charset="2"/>
              <a:buChar char="§"/>
              <a:defRPr/>
            </a:pPr>
            <a:r>
              <a:rPr lang="ru-RU" sz="2400" b="1" dirty="0" smtClean="0">
                <a:latin typeface="+mj-lt"/>
              </a:rPr>
              <a:t>Проводятся для укрепления хрупких голосовых связок детей, подготовки их к пению, профилактики заболеваний верхних дыхательных путей. Разработки В.Емельянова, </a:t>
            </a:r>
            <a:r>
              <a:rPr lang="ru-RU" sz="2400" b="1" dirty="0" err="1" smtClean="0">
                <a:latin typeface="+mj-lt"/>
              </a:rPr>
              <a:t>М.Картушиной</a:t>
            </a:r>
            <a:r>
              <a:rPr lang="ru-RU" sz="2400" b="1" dirty="0" smtClean="0">
                <a:latin typeface="+mj-lt"/>
              </a:rPr>
              <a:t> способствуют развитию носового, диафрагмального, брюшного дыхания, стимулированию гортанно-глоточного аппарата и деятельности головного мозга.</a:t>
            </a:r>
          </a:p>
          <a:p>
            <a:pPr>
              <a:defRPr/>
            </a:pPr>
            <a:endParaRPr lang="ru-RU" sz="1800" dirty="0" smtClean="0"/>
          </a:p>
        </p:txBody>
      </p:sp>
      <p:pic>
        <p:nvPicPr>
          <p:cNvPr id="29700" name="Picture 2" descr="C:\Users\Эдмон Дантес\Desktop\Конс для воспит муз воспитание детей с отклонениями в речевом развитии\картинки для слайдов консультации\Poyushie_devochki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27763" y="1735138"/>
            <a:ext cx="2489200" cy="370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611188" y="188913"/>
            <a:ext cx="7786687" cy="57626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6667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600" b="1" dirty="0" smtClean="0">
                <a:solidFill>
                  <a:srgbClr val="00B050"/>
                </a:solidFill>
              </a:rPr>
              <a:t>"Кто </a:t>
            </a:r>
            <a:r>
              <a:rPr lang="ru-RU" sz="3600" b="1" dirty="0">
                <a:solidFill>
                  <a:srgbClr val="00B050"/>
                </a:solidFill>
              </a:rPr>
              <a:t>много </a:t>
            </a:r>
            <a:r>
              <a:rPr lang="ru-RU" sz="3600" b="1" dirty="0" smtClean="0">
                <a:solidFill>
                  <a:srgbClr val="00B050"/>
                </a:solidFill>
              </a:rPr>
              <a:t>поёт</a:t>
            </a:r>
            <a:r>
              <a:rPr lang="ru-RU" sz="3600" b="1" dirty="0">
                <a:solidFill>
                  <a:srgbClr val="00B050"/>
                </a:solidFill>
              </a:rPr>
              <a:t>, того хворь не берет!"</a:t>
            </a:r>
          </a:p>
        </p:txBody>
      </p:sp>
      <p:pic>
        <p:nvPicPr>
          <p:cNvPr id="14" name="Содержимое 13" descr="1.jpe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500063" y="1268413"/>
            <a:ext cx="3706812" cy="5108575"/>
          </a:xfrm>
          <a:ln w="57150">
            <a:solidFill>
              <a:schemeClr val="accent1">
                <a:lumMod val="75000"/>
              </a:schemeClr>
            </a:solidFill>
          </a:ln>
        </p:spPr>
      </p:pic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285875"/>
            <a:ext cx="4038600" cy="5143500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ru-RU" b="1" dirty="0" smtClean="0">
                <a:solidFill>
                  <a:srgbClr val="333399"/>
                </a:solidFill>
                <a:latin typeface="+mj-lt"/>
              </a:rPr>
              <a:t>звук “а - </a:t>
            </a:r>
            <a:r>
              <a:rPr lang="ru-RU" b="1" dirty="0" err="1" smtClean="0">
                <a:solidFill>
                  <a:srgbClr val="333399"/>
                </a:solidFill>
                <a:latin typeface="+mj-lt"/>
              </a:rPr>
              <a:t>а</a:t>
            </a:r>
            <a:r>
              <a:rPr lang="ru-RU" b="1" dirty="0" smtClean="0">
                <a:solidFill>
                  <a:srgbClr val="333399"/>
                </a:solidFill>
                <a:latin typeface="+mj-lt"/>
              </a:rPr>
              <a:t>” массирует глотку, гортань, щитовидную </a:t>
            </a:r>
            <a:r>
              <a:rPr lang="ru-RU" b="1" dirty="0">
                <a:solidFill>
                  <a:srgbClr val="333399"/>
                </a:solidFill>
                <a:latin typeface="+mj-lt"/>
              </a:rPr>
              <a:t>железу</a:t>
            </a:r>
            <a:r>
              <a:rPr lang="ru-RU" b="1" dirty="0" smtClean="0">
                <a:solidFill>
                  <a:srgbClr val="333399"/>
                </a:solidFill>
                <a:latin typeface="+mj-lt"/>
              </a:rPr>
              <a:t>;</a:t>
            </a:r>
          </a:p>
          <a:p>
            <a:pPr>
              <a:defRPr/>
            </a:pPr>
            <a:r>
              <a:rPr lang="ru-RU" b="1" dirty="0">
                <a:solidFill>
                  <a:srgbClr val="333399"/>
                </a:solidFill>
                <a:latin typeface="+mj-lt"/>
              </a:rPr>
              <a:t>звук “о - </a:t>
            </a:r>
            <a:r>
              <a:rPr lang="ru-RU" b="1" dirty="0" err="1">
                <a:solidFill>
                  <a:srgbClr val="333399"/>
                </a:solidFill>
                <a:latin typeface="+mj-lt"/>
              </a:rPr>
              <a:t>о</a:t>
            </a:r>
            <a:r>
              <a:rPr lang="ru-RU" b="1" dirty="0">
                <a:solidFill>
                  <a:srgbClr val="333399"/>
                </a:solidFill>
                <a:latin typeface="+mj-lt"/>
              </a:rPr>
              <a:t>” </a:t>
            </a:r>
            <a:r>
              <a:rPr lang="ru-RU" b="1" dirty="0" err="1" smtClean="0">
                <a:solidFill>
                  <a:srgbClr val="333399"/>
                </a:solidFill>
                <a:latin typeface="+mj-lt"/>
              </a:rPr>
              <a:t>оздоравливает</a:t>
            </a:r>
            <a:r>
              <a:rPr lang="ru-RU" b="1" dirty="0" smtClean="0">
                <a:solidFill>
                  <a:srgbClr val="333399"/>
                </a:solidFill>
                <a:latin typeface="+mj-lt"/>
              </a:rPr>
              <a:t> </a:t>
            </a:r>
            <a:r>
              <a:rPr lang="ru-RU" b="1" dirty="0">
                <a:solidFill>
                  <a:srgbClr val="333399"/>
                </a:solidFill>
                <a:latin typeface="+mj-lt"/>
              </a:rPr>
              <a:t>среднюю часть груди; </a:t>
            </a:r>
            <a:endParaRPr lang="ru-RU" b="1" dirty="0" smtClean="0">
              <a:solidFill>
                <a:srgbClr val="333399"/>
              </a:solidFill>
              <a:latin typeface="+mj-lt"/>
            </a:endParaRPr>
          </a:p>
          <a:p>
            <a:pPr>
              <a:defRPr/>
            </a:pPr>
            <a:r>
              <a:rPr lang="ru-RU" b="1" dirty="0" smtClean="0">
                <a:solidFill>
                  <a:srgbClr val="333399"/>
                </a:solidFill>
                <a:latin typeface="+mj-lt"/>
              </a:rPr>
              <a:t>звуки “о - </a:t>
            </a:r>
            <a:r>
              <a:rPr lang="ru-RU" b="1" dirty="0">
                <a:solidFill>
                  <a:srgbClr val="333399"/>
                </a:solidFill>
                <a:latin typeface="+mj-lt"/>
              </a:rPr>
              <a:t>и - о - и” </a:t>
            </a:r>
            <a:r>
              <a:rPr lang="ru-RU" b="1" dirty="0" smtClean="0">
                <a:solidFill>
                  <a:srgbClr val="333399"/>
                </a:solidFill>
                <a:latin typeface="+mj-lt"/>
              </a:rPr>
              <a:t>массируют </a:t>
            </a:r>
            <a:r>
              <a:rPr lang="ru-RU" b="1" dirty="0">
                <a:solidFill>
                  <a:srgbClr val="333399"/>
                </a:solidFill>
                <a:latin typeface="+mj-lt"/>
              </a:rPr>
              <a:t>сердце; </a:t>
            </a:r>
            <a:endParaRPr lang="ru-RU" b="1" dirty="0" smtClean="0">
              <a:solidFill>
                <a:srgbClr val="333399"/>
              </a:solidFill>
              <a:latin typeface="+mj-lt"/>
            </a:endParaRPr>
          </a:p>
          <a:p>
            <a:pPr>
              <a:defRPr/>
            </a:pPr>
            <a:r>
              <a:rPr lang="ru-RU" b="1" dirty="0" smtClean="0">
                <a:solidFill>
                  <a:srgbClr val="333399"/>
                </a:solidFill>
                <a:latin typeface="+mj-lt"/>
              </a:rPr>
              <a:t>звуки </a:t>
            </a:r>
            <a:r>
              <a:rPr lang="ru-RU" b="1" dirty="0">
                <a:solidFill>
                  <a:srgbClr val="333399"/>
                </a:solidFill>
                <a:latin typeface="+mj-lt"/>
              </a:rPr>
              <a:t>“а - у - э - и” </a:t>
            </a:r>
            <a:r>
              <a:rPr lang="ru-RU" b="1" dirty="0" smtClean="0">
                <a:solidFill>
                  <a:srgbClr val="333399"/>
                </a:solidFill>
                <a:latin typeface="+mj-lt"/>
              </a:rPr>
              <a:t>помогают </a:t>
            </a:r>
            <a:r>
              <a:rPr lang="ru-RU" b="1" dirty="0">
                <a:solidFill>
                  <a:srgbClr val="333399"/>
                </a:solidFill>
                <a:latin typeface="+mj-lt"/>
              </a:rPr>
              <a:t>всему организму в целом.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620713"/>
            <a:ext cx="8229600" cy="720725"/>
          </a:xfrm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ru-RU" sz="2800" b="1" smtClean="0">
                <a:solidFill>
                  <a:srgbClr val="00B050"/>
                </a:solidFill>
              </a:rPr>
              <a:t>Цель использования здоровьесберегающих </a:t>
            </a:r>
            <a:br>
              <a:rPr lang="ru-RU" sz="2800" b="1" smtClean="0">
                <a:solidFill>
                  <a:srgbClr val="00B050"/>
                </a:solidFill>
              </a:rPr>
            </a:br>
            <a:r>
              <a:rPr lang="ru-RU" sz="2800" b="1" smtClean="0">
                <a:solidFill>
                  <a:srgbClr val="00B050"/>
                </a:solidFill>
              </a:rPr>
              <a:t>образовательных технологий: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5688012" cy="4525963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ru-RU" sz="2800" dirty="0" smtClean="0">
                <a:latin typeface="+mj-lt"/>
              </a:rPr>
              <a:t>    Обеспечить дошкольнику возможность сохранения здоровья</a:t>
            </a:r>
          </a:p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800" dirty="0" smtClean="0">
              <a:latin typeface="+mj-lt"/>
            </a:endParaRPr>
          </a:p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ru-RU" sz="2800" dirty="0" smtClean="0">
                <a:latin typeface="+mj-lt"/>
              </a:rPr>
              <a:t>    Сформировать у него необходимые знания, умения и навыки по ЗОЖ</a:t>
            </a:r>
          </a:p>
          <a:p>
            <a:pPr marL="0" indent="0" algn="just" eaLnBrk="1" hangingPunct="1">
              <a:lnSpc>
                <a:spcPct val="70000"/>
              </a:lnSpc>
              <a:buFont typeface="Wingdings" pitchFamily="2" charset="2"/>
              <a:buNone/>
              <a:defRPr/>
            </a:pPr>
            <a:endParaRPr lang="ru-RU" sz="2800" dirty="0" smtClean="0">
              <a:latin typeface="+mj-lt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ru-RU" sz="2800" dirty="0" smtClean="0">
                <a:latin typeface="+mj-lt"/>
              </a:rPr>
              <a:t>    Научить использовать полученные знания в повседневной жизни</a:t>
            </a:r>
          </a:p>
        </p:txBody>
      </p:sp>
      <p:pic>
        <p:nvPicPr>
          <p:cNvPr id="4100" name="Picture 2" descr="C:\Users\Эдмон Дантес\Desktop\Конс для воспит муз воспитание детей с отклонениями в речевом развитии\картинки для слайдов консультации\hello_html_764d1e8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56325" y="2205038"/>
            <a:ext cx="28321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2" descr="C:\Users\Эдмон Дантес\Desktop\Конс для воспит муз воспитание детей с отклонениями в речевом развитии\картинки для слайдов консультации\hello_html_764d1e8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56325" y="3933825"/>
            <a:ext cx="2832100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395288" y="115888"/>
            <a:ext cx="8229600" cy="1009650"/>
          </a:xfrm>
        </p:spPr>
        <p:txBody>
          <a:bodyPr/>
          <a:lstStyle/>
          <a:p>
            <a:r>
              <a:rPr lang="ru-RU" sz="2400" b="1" smtClean="0">
                <a:solidFill>
                  <a:srgbClr val="C00000"/>
                </a:solidFill>
              </a:rPr>
              <a:t>Цикл упражнений (Фонопедических, дыхательных, вокальных): «Звуковая картина».</a:t>
            </a:r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>
          <a:xfrm>
            <a:off x="0" y="1241425"/>
            <a:ext cx="8928100" cy="5616575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ru-RU" sz="1800" b="1" dirty="0" smtClean="0">
                <a:latin typeface="+mj-lt"/>
              </a:rPr>
              <a:t>Цель: Подготовка голосового аппарата к пению, Профилактика заболеваний верхних дыхательных путей, развитие  дыхания, </a:t>
            </a:r>
          </a:p>
          <a:p>
            <a:pPr>
              <a:buFontTx/>
              <a:buNone/>
              <a:defRPr/>
            </a:pPr>
            <a:r>
              <a:rPr lang="ru-RU" sz="2000" b="1" dirty="0" smtClean="0">
                <a:solidFill>
                  <a:srgbClr val="0070C0"/>
                </a:solidFill>
                <a:latin typeface="+mj-lt"/>
              </a:rPr>
              <a:t>                       Дыхательное упражнение «Носики»</a:t>
            </a:r>
          </a:p>
          <a:p>
            <a:pPr>
              <a:buFontTx/>
              <a:buNone/>
              <a:defRPr/>
            </a:pPr>
            <a:r>
              <a:rPr lang="ru-RU" sz="1800" b="1" dirty="0" smtClean="0">
                <a:latin typeface="+mj-lt"/>
              </a:rPr>
              <a:t>Музыкальный руководитель: Давайте представим, что мы в зимнем лесу. Вдохнем аромат свежего зимнего воздуха! Подышим носиками. Вдох - выдох (3-4 раза короткие активные вдохи и выдохи).</a:t>
            </a:r>
            <a:r>
              <a:rPr lang="ru-RU" sz="2000" b="1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ru-RU" sz="1800" b="1" dirty="0" smtClean="0">
                <a:latin typeface="+mj-lt"/>
              </a:rPr>
              <a:t>	</a:t>
            </a:r>
            <a:endParaRPr lang="ru-RU" sz="2000" b="1" dirty="0" smtClean="0">
              <a:solidFill>
                <a:srgbClr val="0070C0"/>
              </a:solidFill>
              <a:latin typeface="+mj-lt"/>
            </a:endParaRPr>
          </a:p>
          <a:p>
            <a:pPr>
              <a:buFontTx/>
              <a:buNone/>
              <a:defRPr/>
            </a:pPr>
            <a:r>
              <a:rPr lang="ru-RU" sz="2000" b="1" dirty="0" smtClean="0">
                <a:solidFill>
                  <a:srgbClr val="0070C0"/>
                </a:solidFill>
                <a:latin typeface="+mj-lt"/>
              </a:rPr>
              <a:t>                         Дыхательное упражнение «Свеча»</a:t>
            </a:r>
          </a:p>
          <a:p>
            <a:pPr>
              <a:buFontTx/>
              <a:buNone/>
              <a:defRPr/>
            </a:pPr>
            <a:r>
              <a:rPr lang="ru-RU" sz="1800" b="1" dirty="0" smtClean="0">
                <a:latin typeface="+mj-lt"/>
              </a:rPr>
              <a:t>   -   А теперь сделаем лёгкий ветерок. Вдохнем и подуем на ладошку, воздух надо выпускать  медленно</a:t>
            </a:r>
            <a:r>
              <a:rPr lang="ru-RU" sz="1800" b="1" dirty="0" smtClean="0">
                <a:solidFill>
                  <a:srgbClr val="C00000"/>
                </a:solidFill>
                <a:latin typeface="+mj-lt"/>
              </a:rPr>
              <a:t>.     «</a:t>
            </a:r>
            <a:r>
              <a:rPr lang="ru-RU" sz="1800" b="1" dirty="0" err="1" smtClean="0">
                <a:solidFill>
                  <a:srgbClr val="C00000"/>
                </a:solidFill>
                <a:latin typeface="+mj-lt"/>
              </a:rPr>
              <a:t>С-с-с-с-с-с-с</a:t>
            </a:r>
            <a:r>
              <a:rPr lang="ru-RU" sz="1800" b="1" dirty="0" smtClean="0">
                <a:solidFill>
                  <a:srgbClr val="C00000"/>
                </a:solidFill>
                <a:latin typeface="+mj-lt"/>
              </a:rPr>
              <a:t>». </a:t>
            </a:r>
          </a:p>
          <a:p>
            <a:pPr>
              <a:buFontTx/>
              <a:buNone/>
              <a:defRPr/>
            </a:pPr>
            <a:r>
              <a:rPr lang="ru-RU" sz="1800" b="1" dirty="0" smtClean="0">
                <a:latin typeface="+mj-lt"/>
              </a:rPr>
              <a:t>   -   Вдруг, порывы ветра усилились. Деревья закачались </a:t>
            </a:r>
            <a:r>
              <a:rPr lang="ru-RU" sz="1800" b="1" dirty="0" smtClean="0">
                <a:solidFill>
                  <a:srgbClr val="CC0000"/>
                </a:solidFill>
                <a:latin typeface="+mj-lt"/>
              </a:rPr>
              <a:t>«</a:t>
            </a:r>
            <a:r>
              <a:rPr lang="ru-RU" sz="1800" b="1" dirty="0" err="1" smtClean="0">
                <a:solidFill>
                  <a:srgbClr val="CC0000"/>
                </a:solidFill>
                <a:latin typeface="+mj-lt"/>
              </a:rPr>
              <a:t>а-а-а-а-а</a:t>
            </a:r>
            <a:r>
              <a:rPr lang="ru-RU" sz="1800" b="1" dirty="0" smtClean="0">
                <a:solidFill>
                  <a:srgbClr val="CC0000"/>
                </a:solidFill>
                <a:latin typeface="+mj-lt"/>
              </a:rPr>
              <a:t>» </a:t>
            </a:r>
            <a:r>
              <a:rPr lang="ru-RU" sz="1800" b="1" dirty="0" smtClean="0">
                <a:latin typeface="+mj-lt"/>
              </a:rPr>
              <a:t>(пение скачка мелодии на терцию кварту, квинту)</a:t>
            </a:r>
          </a:p>
          <a:p>
            <a:pPr>
              <a:buFontTx/>
              <a:buNone/>
              <a:defRPr/>
            </a:pPr>
            <a:r>
              <a:rPr lang="ru-RU" sz="1800" b="1" dirty="0" smtClean="0">
                <a:latin typeface="+mj-lt"/>
              </a:rPr>
              <a:t>    Испуганная ворона, сидевшая на ветке, каркнула во всё горло:</a:t>
            </a:r>
            <a:r>
              <a:rPr lang="ru-RU" sz="1800" b="1" dirty="0" smtClean="0">
                <a:solidFill>
                  <a:srgbClr val="C00000"/>
                </a:solidFill>
                <a:latin typeface="+mj-lt"/>
              </a:rPr>
              <a:t> «</a:t>
            </a:r>
            <a:r>
              <a:rPr lang="ru-RU" sz="1800" b="1" dirty="0" err="1" smtClean="0">
                <a:solidFill>
                  <a:srgbClr val="C00000"/>
                </a:solidFill>
                <a:latin typeface="+mj-lt"/>
              </a:rPr>
              <a:t>Каррр</a:t>
            </a:r>
            <a:r>
              <a:rPr lang="ru-RU" sz="1800" b="1" dirty="0" smtClean="0">
                <a:solidFill>
                  <a:srgbClr val="C00000"/>
                </a:solidFill>
                <a:latin typeface="+mj-lt"/>
              </a:rPr>
              <a:t>! </a:t>
            </a:r>
            <a:r>
              <a:rPr lang="ru-RU" sz="1800" b="1" dirty="0" err="1" smtClean="0">
                <a:solidFill>
                  <a:srgbClr val="C00000"/>
                </a:solidFill>
                <a:latin typeface="+mj-lt"/>
              </a:rPr>
              <a:t>Каррр</a:t>
            </a:r>
            <a:r>
              <a:rPr lang="ru-RU" sz="1800" b="1" dirty="0" smtClean="0">
                <a:solidFill>
                  <a:srgbClr val="C00000"/>
                </a:solidFill>
                <a:latin typeface="+mj-lt"/>
              </a:rPr>
              <a:t>! </a:t>
            </a:r>
            <a:r>
              <a:rPr lang="ru-RU" sz="1800" b="1" dirty="0" err="1" smtClean="0">
                <a:solidFill>
                  <a:srgbClr val="C00000"/>
                </a:solidFill>
                <a:latin typeface="+mj-lt"/>
              </a:rPr>
              <a:t>Каррр</a:t>
            </a:r>
            <a:r>
              <a:rPr lang="ru-RU" sz="1800" b="1" dirty="0" smtClean="0">
                <a:solidFill>
                  <a:srgbClr val="C00000"/>
                </a:solidFill>
                <a:latin typeface="+mj-lt"/>
              </a:rPr>
              <a:t>!». </a:t>
            </a:r>
            <a:r>
              <a:rPr lang="ru-RU" sz="1800" b="1" dirty="0" smtClean="0">
                <a:latin typeface="+mj-lt"/>
              </a:rPr>
              <a:t>Даже зайка испугался и по </a:t>
            </a:r>
            <a:r>
              <a:rPr lang="ru-RU" sz="1800" b="1" smtClean="0">
                <a:latin typeface="+mj-lt"/>
              </a:rPr>
              <a:t>лесу  </a:t>
            </a:r>
            <a:r>
              <a:rPr lang="ru-RU" sz="1800" b="1" dirty="0" smtClean="0">
                <a:latin typeface="+mj-lt"/>
              </a:rPr>
              <a:t>помчался! Остановился, отдышался: </a:t>
            </a:r>
            <a:r>
              <a:rPr lang="ru-RU" sz="1800" b="1" dirty="0" smtClean="0">
                <a:solidFill>
                  <a:srgbClr val="C00000"/>
                </a:solidFill>
                <a:latin typeface="+mj-lt"/>
              </a:rPr>
              <a:t>«</a:t>
            </a:r>
            <a:r>
              <a:rPr lang="ru-RU" sz="1800" b="1" dirty="0" err="1" smtClean="0">
                <a:solidFill>
                  <a:srgbClr val="C00000"/>
                </a:solidFill>
                <a:latin typeface="+mj-lt"/>
              </a:rPr>
              <a:t>Ффф</a:t>
            </a:r>
            <a:r>
              <a:rPr lang="ru-RU" sz="1800" b="1" dirty="0" smtClean="0">
                <a:solidFill>
                  <a:srgbClr val="C00000"/>
                </a:solidFill>
                <a:latin typeface="+mj-lt"/>
              </a:rPr>
              <a:t>! </a:t>
            </a:r>
            <a:r>
              <a:rPr lang="ru-RU" sz="1800" b="1" dirty="0" err="1" smtClean="0">
                <a:solidFill>
                  <a:srgbClr val="C00000"/>
                </a:solidFill>
                <a:latin typeface="+mj-lt"/>
              </a:rPr>
              <a:t>Ффф</a:t>
            </a:r>
            <a:r>
              <a:rPr lang="ru-RU" sz="1800" b="1" dirty="0" smtClean="0">
                <a:solidFill>
                  <a:srgbClr val="C00000"/>
                </a:solidFill>
                <a:latin typeface="+mj-lt"/>
              </a:rPr>
              <a:t>! </a:t>
            </a:r>
            <a:r>
              <a:rPr lang="ru-RU" sz="1800" b="1" dirty="0" err="1" smtClean="0">
                <a:solidFill>
                  <a:srgbClr val="C00000"/>
                </a:solidFill>
                <a:latin typeface="+mj-lt"/>
              </a:rPr>
              <a:t>Ффф</a:t>
            </a:r>
            <a:r>
              <a:rPr lang="ru-RU" sz="1800" b="1" dirty="0" smtClean="0">
                <a:solidFill>
                  <a:srgbClr val="C00000"/>
                </a:solidFill>
                <a:latin typeface="+mj-lt"/>
              </a:rPr>
              <a:t>!»</a:t>
            </a:r>
          </a:p>
          <a:p>
            <a:pPr>
              <a:buFontTx/>
              <a:buNone/>
              <a:defRPr/>
            </a:pPr>
            <a:r>
              <a:rPr lang="ru-RU" sz="1800" b="1" dirty="0" smtClean="0">
                <a:latin typeface="+mj-lt"/>
              </a:rPr>
              <a:t>    Положите руку на диафрагму и почувствуйте, как здесь все напрягается </a:t>
            </a:r>
            <a:r>
              <a:rPr lang="ru-RU" sz="1800" b="1" dirty="0" smtClean="0">
                <a:solidFill>
                  <a:srgbClr val="C00000"/>
                </a:solidFill>
                <a:latin typeface="+mj-lt"/>
              </a:rPr>
              <a:t>«</a:t>
            </a:r>
            <a:r>
              <a:rPr lang="ru-RU" sz="1800" b="1" dirty="0" err="1" smtClean="0">
                <a:solidFill>
                  <a:srgbClr val="C00000"/>
                </a:solidFill>
                <a:latin typeface="+mj-lt"/>
              </a:rPr>
              <a:t>Ффф</a:t>
            </a:r>
            <a:r>
              <a:rPr lang="ru-RU" sz="1800" b="1" dirty="0" smtClean="0">
                <a:solidFill>
                  <a:srgbClr val="C00000"/>
                </a:solidFill>
                <a:latin typeface="+mj-lt"/>
              </a:rPr>
              <a:t>! </a:t>
            </a:r>
            <a:r>
              <a:rPr lang="ru-RU" sz="1800" b="1" dirty="0" err="1" smtClean="0">
                <a:solidFill>
                  <a:srgbClr val="C00000"/>
                </a:solidFill>
                <a:latin typeface="+mj-lt"/>
              </a:rPr>
              <a:t>Ффф</a:t>
            </a:r>
            <a:r>
              <a:rPr lang="ru-RU" sz="1800" b="1" dirty="0" smtClean="0">
                <a:solidFill>
                  <a:srgbClr val="C00000"/>
                </a:solidFill>
                <a:latin typeface="+mj-lt"/>
              </a:rPr>
              <a:t>! </a:t>
            </a:r>
            <a:r>
              <a:rPr lang="ru-RU" sz="1800" b="1" dirty="0" err="1" smtClean="0">
                <a:solidFill>
                  <a:srgbClr val="C00000"/>
                </a:solidFill>
                <a:latin typeface="+mj-lt"/>
              </a:rPr>
              <a:t>Ффф</a:t>
            </a:r>
            <a:r>
              <a:rPr lang="ru-RU" sz="1800" b="1" dirty="0" smtClean="0">
                <a:solidFill>
                  <a:srgbClr val="C00000"/>
                </a:solidFill>
                <a:latin typeface="+mj-lt"/>
              </a:rPr>
              <a:t>!»</a:t>
            </a:r>
          </a:p>
          <a:p>
            <a:pPr>
              <a:buFontTx/>
              <a:buNone/>
              <a:defRPr/>
            </a:pPr>
            <a:r>
              <a:rPr lang="ru-RU" sz="1800" b="1" dirty="0" smtClean="0">
                <a:latin typeface="+mj-lt"/>
              </a:rPr>
              <a:t>    Но опять подул легкий ветерок и в лесу стало тихо: </a:t>
            </a:r>
            <a:r>
              <a:rPr lang="ru-RU" sz="1800" b="1" dirty="0" smtClean="0">
                <a:solidFill>
                  <a:srgbClr val="C00000"/>
                </a:solidFill>
                <a:latin typeface="+mj-lt"/>
              </a:rPr>
              <a:t>«</a:t>
            </a:r>
            <a:r>
              <a:rPr lang="ru-RU" sz="1800" b="1" dirty="0" err="1" smtClean="0">
                <a:solidFill>
                  <a:srgbClr val="C00000"/>
                </a:solidFill>
                <a:latin typeface="+mj-lt"/>
              </a:rPr>
              <a:t>С-с-с-с-с</a:t>
            </a:r>
            <a:r>
              <a:rPr lang="ru-RU" sz="1800" b="1" dirty="0" smtClean="0">
                <a:solidFill>
                  <a:srgbClr val="C00000"/>
                </a:solidFill>
                <a:latin typeface="+mj-lt"/>
              </a:rPr>
              <a:t>» </a:t>
            </a:r>
            <a:r>
              <a:rPr lang="ru-RU" sz="1800" b="1" dirty="0" smtClean="0">
                <a:latin typeface="+mj-lt"/>
              </a:rPr>
              <a:t>(расслабление).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706438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chemeClr val="accent2"/>
                </a:solidFill>
              </a:rPr>
              <a:t>Танцетерапия – как технология музыкального воздействия.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268413"/>
            <a:ext cx="5688012" cy="540067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ru-RU" sz="2000" dirty="0" smtClean="0">
                <a:latin typeface="+mj-lt"/>
              </a:rPr>
              <a:t>Танец, мимика и жест, как и музыка, являются одним из древнейших способов выражения чувств и переживаний.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ru-RU" sz="2000" dirty="0" smtClean="0">
                <a:latin typeface="+mj-lt"/>
              </a:rPr>
              <a:t>Музыкально-ритмические упражнения выполняют релаксационную функцию, помогая добиться  эмоциональной разрядки, снять умственную нагрузку и переутомление.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ru-RU" sz="2000" dirty="0" smtClean="0">
                <a:latin typeface="+mj-lt"/>
              </a:rPr>
              <a:t>Музыкально-ритмические упражнения формируют красивую осанку, укрепляют мускулатуру, развивают мелкую моторику, воспитывают выносливость.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ru-RU" sz="2000" dirty="0" smtClean="0">
                <a:latin typeface="+mj-lt"/>
              </a:rPr>
              <a:t> Движения и танец снимает нервно- психическое напряжение, помогают детям быстро устанавливать дружеские связи друг с другом.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ru-RU" sz="2000" dirty="0" smtClean="0">
                <a:latin typeface="+mj-lt"/>
              </a:rPr>
              <a:t>Выполняя упражнения с пением, дети учатся выразительности, умению распределять дыхание и координировать его с речевой фразой, у них развивается ритмическое чувство и музыкальный слух.</a:t>
            </a:r>
          </a:p>
          <a:p>
            <a:pPr marL="0" indent="0" algn="just" eaLnBrk="1" hangingPunct="1">
              <a:lnSpc>
                <a:spcPct val="80000"/>
              </a:lnSpc>
              <a:defRPr/>
            </a:pPr>
            <a:endParaRPr lang="ru-RU" sz="2000" dirty="0" smtClean="0"/>
          </a:p>
        </p:txBody>
      </p:sp>
      <p:pic>
        <p:nvPicPr>
          <p:cNvPr id="32772" name="Picture 2" descr="C:\Users\Эдмон Дантес\Desktop\Конс для воспит муз воспитание детей с отклонениями в речевом развитии\картинки для слайдов консультации\ng14.jpg"/>
          <p:cNvPicPr>
            <a:picLocks noGrp="1"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84888" y="2505075"/>
            <a:ext cx="266382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2" descr="C:\Users\Эдмон Дантес\Desktop\Конс для воспит муз воспитание детей с отклонениями в речевом развитии\картинки для слайдов консультации\muzyka-fon-dlya-detey-3277-large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11863" y="1484313"/>
            <a:ext cx="2592387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2" descr="C:\Users\Эдмон Дантес\Desktop\Конс для воспит муз воспитание детей с отклонениями в речевом развитии\картинки для слайдов консультации\muzyka-fon-dlya-detey-3277-large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11863" y="5373688"/>
            <a:ext cx="22352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>
          <a:xfrm>
            <a:off x="179388" y="260350"/>
            <a:ext cx="8713787" cy="1152525"/>
          </a:xfrm>
        </p:spPr>
        <p:txBody>
          <a:bodyPr/>
          <a:lstStyle/>
          <a:p>
            <a:r>
              <a:rPr lang="ru-RU" sz="2400" b="1" smtClean="0">
                <a:solidFill>
                  <a:schemeClr val="accent2"/>
                </a:solidFill>
              </a:rPr>
              <a:t/>
            </a:r>
            <a:br>
              <a:rPr lang="ru-RU" sz="2400" b="1" smtClean="0">
                <a:solidFill>
                  <a:schemeClr val="accent2"/>
                </a:solidFill>
              </a:rPr>
            </a:br>
            <a:r>
              <a:rPr lang="ru-RU" sz="2400" b="1" smtClean="0">
                <a:solidFill>
                  <a:schemeClr val="accent2"/>
                </a:solidFill>
              </a:rPr>
              <a:t>Пальчиковые технологии в коррекционной работе.</a:t>
            </a:r>
            <a:r>
              <a:rPr lang="ru-RU" sz="2800" b="1" smtClean="0">
                <a:solidFill>
                  <a:schemeClr val="accent2"/>
                </a:solidFill>
              </a:rPr>
              <a:t/>
            </a:r>
            <a:br>
              <a:rPr lang="ru-RU" sz="2800" b="1" smtClean="0">
                <a:solidFill>
                  <a:schemeClr val="accent2"/>
                </a:solidFill>
              </a:rPr>
            </a:br>
            <a:r>
              <a:rPr lang="ru-RU" sz="2800" b="1" smtClean="0">
                <a:solidFill>
                  <a:schemeClr val="accent2"/>
                </a:solidFill>
              </a:rPr>
              <a:t> Игра «Сороконожки».</a:t>
            </a:r>
            <a:r>
              <a:rPr lang="ru-RU" sz="2800" smtClean="0">
                <a:solidFill>
                  <a:schemeClr val="tx1"/>
                </a:solidFill>
              </a:rPr>
              <a:t/>
            </a:r>
            <a:br>
              <a:rPr lang="ru-RU" sz="2800" smtClean="0">
                <a:solidFill>
                  <a:schemeClr val="tx1"/>
                </a:solidFill>
              </a:rPr>
            </a:br>
            <a:endParaRPr lang="ru-RU" sz="2800" smtClean="0"/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179388" y="1484313"/>
            <a:ext cx="8785225" cy="5184775"/>
          </a:xfrm>
        </p:spPr>
        <p:txBody>
          <a:bodyPr/>
          <a:lstStyle/>
          <a:p>
            <a:pPr>
              <a:defRPr/>
            </a:pPr>
            <a:r>
              <a:rPr lang="ru-RU" sz="2000" b="1" dirty="0" smtClean="0">
                <a:latin typeface="+mj-lt"/>
              </a:rPr>
              <a:t>Две сороконожки бежали по дорожке. </a:t>
            </a:r>
            <a:r>
              <a:rPr lang="ru-RU" sz="2000" dirty="0" smtClean="0">
                <a:latin typeface="+mj-lt"/>
              </a:rPr>
              <a:t>(Бегут пальцами по столу или по правой ладони)</a:t>
            </a:r>
          </a:p>
          <a:p>
            <a:pPr>
              <a:defRPr/>
            </a:pPr>
            <a:r>
              <a:rPr lang="ru-RU" sz="2000" b="1" dirty="0" smtClean="0">
                <a:latin typeface="+mj-lt"/>
              </a:rPr>
              <a:t>Две сороконожки бежали по дорожке. </a:t>
            </a:r>
            <a:r>
              <a:rPr lang="ru-RU" sz="2000" dirty="0" smtClean="0">
                <a:latin typeface="+mj-lt"/>
              </a:rPr>
              <a:t> (Бегут пальцами по столу или по левой ладони)</a:t>
            </a:r>
          </a:p>
          <a:p>
            <a:pPr>
              <a:defRPr/>
            </a:pPr>
            <a:r>
              <a:rPr lang="ru-RU" sz="2000" b="1" dirty="0" smtClean="0">
                <a:latin typeface="+mj-lt"/>
              </a:rPr>
              <a:t>Бежали, бежали - друг друга повстречали. </a:t>
            </a:r>
            <a:r>
              <a:rPr lang="ru-RU" sz="2000" dirty="0" smtClean="0">
                <a:latin typeface="+mj-lt"/>
              </a:rPr>
              <a:t> (Перебирают пальцами в воздухе и соединяют ладони).</a:t>
            </a:r>
          </a:p>
          <a:p>
            <a:pPr>
              <a:defRPr/>
            </a:pPr>
            <a:r>
              <a:rPr lang="ru-RU" sz="2000" b="1" dirty="0" smtClean="0">
                <a:latin typeface="+mj-lt"/>
              </a:rPr>
              <a:t>Так друг друга обнимали. </a:t>
            </a:r>
          </a:p>
          <a:p>
            <a:pPr>
              <a:buFontTx/>
              <a:buNone/>
              <a:defRPr/>
            </a:pPr>
            <a:r>
              <a:rPr lang="ru-RU" sz="1800" dirty="0" smtClean="0">
                <a:latin typeface="+mj-lt"/>
              </a:rPr>
              <a:t>(Переплетают пальцы – второй со вторым, </a:t>
            </a:r>
          </a:p>
          <a:p>
            <a:pPr>
              <a:buFontTx/>
              <a:buNone/>
              <a:defRPr/>
            </a:pPr>
            <a:r>
              <a:rPr lang="ru-RU" sz="1800" dirty="0" smtClean="0">
                <a:latin typeface="+mj-lt"/>
              </a:rPr>
              <a:t>третий с третьим и т.д.)</a:t>
            </a:r>
          </a:p>
          <a:p>
            <a:pPr>
              <a:defRPr/>
            </a:pPr>
            <a:r>
              <a:rPr lang="ru-RU" sz="2000" b="1" dirty="0" smtClean="0">
                <a:latin typeface="+mj-lt"/>
              </a:rPr>
              <a:t>Так друг друга обнимали.</a:t>
            </a:r>
          </a:p>
          <a:p>
            <a:pPr>
              <a:defRPr/>
            </a:pPr>
            <a:r>
              <a:rPr lang="ru-RU" sz="2000" b="1" dirty="0" smtClean="0">
                <a:latin typeface="+mj-lt"/>
              </a:rPr>
              <a:t>Так друг друга обнимали.</a:t>
            </a:r>
          </a:p>
          <a:p>
            <a:pPr>
              <a:defRPr/>
            </a:pPr>
            <a:r>
              <a:rPr lang="ru-RU" sz="2000" b="1" dirty="0" smtClean="0">
                <a:latin typeface="+mj-lt"/>
              </a:rPr>
              <a:t>Так друг друга обнимали.</a:t>
            </a:r>
          </a:p>
          <a:p>
            <a:pPr>
              <a:defRPr/>
            </a:pPr>
            <a:r>
              <a:rPr lang="ru-RU" sz="2000" b="1" dirty="0" smtClean="0">
                <a:latin typeface="+mj-lt"/>
              </a:rPr>
              <a:t>Так друг друга обнимали</a:t>
            </a:r>
            <a:r>
              <a:rPr lang="ru-RU" sz="2000" dirty="0" smtClean="0">
                <a:latin typeface="+mj-lt"/>
              </a:rPr>
              <a:t>, (сцепляют пальцы обеих рук)</a:t>
            </a:r>
          </a:p>
          <a:p>
            <a:pPr>
              <a:defRPr/>
            </a:pPr>
            <a:r>
              <a:rPr lang="ru-RU" sz="2000" b="1" dirty="0" smtClean="0">
                <a:latin typeface="+mj-lt"/>
              </a:rPr>
              <a:t>Что едва мы их разняли! </a:t>
            </a:r>
            <a:r>
              <a:rPr lang="ru-RU" sz="2000" dirty="0" smtClean="0">
                <a:latin typeface="+mj-lt"/>
              </a:rPr>
              <a:t>(Резко расцепляют пальцы).</a:t>
            </a:r>
          </a:p>
          <a:p>
            <a:pPr>
              <a:defRPr/>
            </a:pPr>
            <a:endParaRPr lang="ru-RU" sz="2000" dirty="0" smtClean="0"/>
          </a:p>
        </p:txBody>
      </p:sp>
      <p:pic>
        <p:nvPicPr>
          <p:cNvPr id="33796" name="Picture 2" descr="C:\Users\Эдмон Дантес\Desktop\500_F_48996721_2yFfkFI4zwnQum0w9vXJaKB4EZbrQmHI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32363" y="4221163"/>
            <a:ext cx="1584325" cy="117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3" descr="C:\Users\Эдмон Дантес\Desktop\flat,1000x1000,075,f.u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04025" y="3573463"/>
            <a:ext cx="1846263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ru-RU" sz="2400" b="1" smtClean="0">
                <a:solidFill>
                  <a:schemeClr val="accent2"/>
                </a:solidFill>
              </a:rPr>
              <a:t>Игровой самомассаж в коррекционной работе ДОУ</a:t>
            </a:r>
            <a:r>
              <a:rPr lang="ru-RU" sz="2800" b="1" smtClean="0">
                <a:solidFill>
                  <a:schemeClr val="accent2"/>
                </a:solidFill>
              </a:rPr>
              <a:t/>
            </a:r>
            <a:br>
              <a:rPr lang="ru-RU" sz="2800" b="1" smtClean="0">
                <a:solidFill>
                  <a:schemeClr val="accent2"/>
                </a:solidFill>
              </a:rPr>
            </a:br>
            <a:r>
              <a:rPr lang="ru-RU" sz="2800" b="1" smtClean="0">
                <a:solidFill>
                  <a:schemeClr val="accent2"/>
                </a:solidFill>
              </a:rPr>
              <a:t>«Обезьянки».</a:t>
            </a:r>
            <a:r>
              <a:rPr lang="ru-RU" sz="1800" smtClean="0">
                <a:solidFill>
                  <a:schemeClr val="tx1"/>
                </a:solidFill>
              </a:rPr>
              <a:t/>
            </a:r>
            <a:br>
              <a:rPr lang="ru-RU" sz="1800" smtClean="0">
                <a:solidFill>
                  <a:schemeClr val="tx1"/>
                </a:solidFill>
              </a:rPr>
            </a:br>
            <a:endParaRPr lang="ru-RU" sz="1800" smtClean="0"/>
          </a:p>
        </p:txBody>
      </p:sp>
      <p:sp>
        <p:nvSpPr>
          <p:cNvPr id="36867" name="Содержимое 2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5472112"/>
          </a:xfrm>
        </p:spPr>
        <p:txBody>
          <a:bodyPr/>
          <a:lstStyle/>
          <a:p>
            <a:pPr>
              <a:defRPr/>
            </a:pPr>
            <a:r>
              <a:rPr lang="ru-RU" sz="1800" dirty="0" smtClean="0">
                <a:latin typeface="+mj-lt"/>
              </a:rPr>
              <a:t>Обезьянки прискакали</a:t>
            </a:r>
          </a:p>
          <a:p>
            <a:pPr>
              <a:defRPr/>
            </a:pPr>
            <a:r>
              <a:rPr lang="ru-RU" sz="1800" dirty="0" smtClean="0">
                <a:latin typeface="+mj-lt"/>
              </a:rPr>
              <a:t>И по веткам прыгать стали («скачут» пальчиками по телу). </a:t>
            </a:r>
          </a:p>
          <a:p>
            <a:pPr>
              <a:defRPr/>
            </a:pPr>
            <a:r>
              <a:rPr lang="ru-RU" sz="1800" dirty="0" smtClean="0">
                <a:latin typeface="+mj-lt"/>
              </a:rPr>
              <a:t>Прыг-скок, скок – </a:t>
            </a:r>
            <a:r>
              <a:rPr lang="ru-RU" sz="1800" dirty="0" err="1" smtClean="0">
                <a:latin typeface="+mj-lt"/>
              </a:rPr>
              <a:t>скок</a:t>
            </a:r>
            <a:r>
              <a:rPr lang="ru-RU" sz="1800" dirty="0" smtClean="0">
                <a:latin typeface="+mj-lt"/>
              </a:rPr>
              <a:t>,  </a:t>
            </a:r>
          </a:p>
          <a:p>
            <a:pPr>
              <a:defRPr/>
            </a:pPr>
            <a:r>
              <a:rPr lang="ru-RU" sz="1800" dirty="0" smtClean="0">
                <a:latin typeface="+mj-lt"/>
              </a:rPr>
              <a:t>По коленкам – шлёп-шлёп.  (Дети шлепают ладошками по коленям)</a:t>
            </a:r>
          </a:p>
          <a:p>
            <a:pPr>
              <a:defRPr/>
            </a:pPr>
            <a:r>
              <a:rPr lang="ru-RU" sz="1800" dirty="0" smtClean="0">
                <a:latin typeface="+mj-lt"/>
              </a:rPr>
              <a:t>Барабаны в руки взяли </a:t>
            </a:r>
          </a:p>
          <a:p>
            <a:pPr>
              <a:defRPr/>
            </a:pPr>
            <a:r>
              <a:rPr lang="ru-RU" sz="1800" dirty="0" smtClean="0">
                <a:latin typeface="+mj-lt"/>
              </a:rPr>
              <a:t>В барабаны застучали. (Стучат кулачок о кулачок)</a:t>
            </a:r>
          </a:p>
          <a:p>
            <a:pPr>
              <a:defRPr/>
            </a:pPr>
            <a:r>
              <a:rPr lang="ru-RU" sz="1800" dirty="0" smtClean="0">
                <a:latin typeface="+mj-lt"/>
              </a:rPr>
              <a:t>Бум-бум. Тра-та-та.  (Дети хлопают ладошками по плечам и рукам).</a:t>
            </a:r>
          </a:p>
          <a:p>
            <a:pPr>
              <a:defRPr/>
            </a:pPr>
            <a:r>
              <a:rPr lang="ru-RU" sz="1800" dirty="0" smtClean="0">
                <a:latin typeface="+mj-lt"/>
              </a:rPr>
              <a:t>Ах, погода – красота!</a:t>
            </a:r>
          </a:p>
          <a:p>
            <a:pPr>
              <a:defRPr/>
            </a:pPr>
            <a:r>
              <a:rPr lang="ru-RU" sz="1800" dirty="0" smtClean="0">
                <a:latin typeface="+mj-lt"/>
              </a:rPr>
              <a:t>Ручками – хлоп-хлоп.</a:t>
            </a:r>
          </a:p>
          <a:p>
            <a:pPr>
              <a:defRPr/>
            </a:pPr>
            <a:r>
              <a:rPr lang="ru-RU" sz="1800" dirty="0" smtClean="0">
                <a:latin typeface="+mj-lt"/>
              </a:rPr>
              <a:t>Ножками – топ-топ.</a:t>
            </a:r>
          </a:p>
          <a:p>
            <a:pPr>
              <a:defRPr/>
            </a:pPr>
            <a:r>
              <a:rPr lang="ru-RU" sz="1800" dirty="0" smtClean="0">
                <a:latin typeface="+mj-lt"/>
              </a:rPr>
              <a:t>Носик – трем – </a:t>
            </a:r>
            <a:r>
              <a:rPr lang="ru-RU" sz="1800" dirty="0" err="1" smtClean="0">
                <a:latin typeface="+mj-lt"/>
              </a:rPr>
              <a:t>трем</a:t>
            </a:r>
            <a:r>
              <a:rPr lang="ru-RU" sz="1800" dirty="0" smtClean="0">
                <a:latin typeface="+mj-lt"/>
              </a:rPr>
              <a:t> – </a:t>
            </a:r>
            <a:r>
              <a:rPr lang="ru-RU" sz="1800" dirty="0" err="1" smtClean="0">
                <a:latin typeface="+mj-lt"/>
              </a:rPr>
              <a:t>трем</a:t>
            </a:r>
            <a:endParaRPr lang="ru-RU" sz="1800" dirty="0" smtClean="0">
              <a:latin typeface="+mj-lt"/>
            </a:endParaRPr>
          </a:p>
          <a:p>
            <a:pPr>
              <a:buFontTx/>
              <a:buNone/>
              <a:defRPr/>
            </a:pPr>
            <a:r>
              <a:rPr lang="ru-RU" sz="1800" dirty="0" smtClean="0">
                <a:latin typeface="+mj-lt"/>
              </a:rPr>
              <a:t>(поглаживают крылья носа),</a:t>
            </a:r>
          </a:p>
          <a:p>
            <a:pPr>
              <a:defRPr/>
            </a:pPr>
            <a:r>
              <a:rPr lang="ru-RU" sz="1800" dirty="0" smtClean="0">
                <a:latin typeface="+mj-lt"/>
              </a:rPr>
              <a:t>Ушки – жмём – </a:t>
            </a:r>
            <a:r>
              <a:rPr lang="ru-RU" sz="1800" dirty="0" err="1" smtClean="0">
                <a:latin typeface="+mj-lt"/>
              </a:rPr>
              <a:t>жмём</a:t>
            </a:r>
            <a:r>
              <a:rPr lang="ru-RU" sz="1800" dirty="0" smtClean="0">
                <a:latin typeface="+mj-lt"/>
              </a:rPr>
              <a:t> – </a:t>
            </a:r>
            <a:r>
              <a:rPr lang="ru-RU" sz="1800" dirty="0" err="1" smtClean="0">
                <a:latin typeface="+mj-lt"/>
              </a:rPr>
              <a:t>жмём</a:t>
            </a:r>
            <a:endParaRPr lang="ru-RU" sz="1800" dirty="0" smtClean="0">
              <a:latin typeface="+mj-lt"/>
            </a:endParaRPr>
          </a:p>
          <a:p>
            <a:pPr>
              <a:buFontTx/>
              <a:buNone/>
              <a:defRPr/>
            </a:pPr>
            <a:r>
              <a:rPr lang="ru-RU" sz="1800" dirty="0" smtClean="0">
                <a:latin typeface="+mj-lt"/>
              </a:rPr>
              <a:t> (поглаживают ушки).</a:t>
            </a:r>
          </a:p>
          <a:p>
            <a:pPr>
              <a:defRPr/>
            </a:pPr>
            <a:r>
              <a:rPr lang="ru-RU" sz="1800" dirty="0" smtClean="0">
                <a:latin typeface="+mj-lt"/>
              </a:rPr>
              <a:t>Обезьянки снова</a:t>
            </a:r>
          </a:p>
          <a:p>
            <a:pPr>
              <a:defRPr/>
            </a:pPr>
            <a:r>
              <a:rPr lang="ru-RU" sz="1800" dirty="0" smtClean="0">
                <a:latin typeface="+mj-lt"/>
              </a:rPr>
              <a:t>Будут все здоровы!</a:t>
            </a:r>
            <a:r>
              <a:rPr lang="ru-RU" sz="1800" b="1" dirty="0" smtClean="0">
                <a:latin typeface="+mj-lt"/>
              </a:rPr>
              <a:t> («</a:t>
            </a:r>
            <a:r>
              <a:rPr lang="ru-RU" sz="1800" dirty="0" smtClean="0">
                <a:latin typeface="+mj-lt"/>
              </a:rPr>
              <a:t>скачут</a:t>
            </a:r>
            <a:r>
              <a:rPr lang="ru-RU" sz="1800" b="1" dirty="0" smtClean="0">
                <a:latin typeface="+mj-lt"/>
              </a:rPr>
              <a:t>» </a:t>
            </a:r>
            <a:r>
              <a:rPr lang="ru-RU" sz="1800" dirty="0" smtClean="0">
                <a:latin typeface="+mj-lt"/>
              </a:rPr>
              <a:t> пальчиками по телу).</a:t>
            </a:r>
          </a:p>
          <a:p>
            <a:pPr>
              <a:defRPr/>
            </a:pPr>
            <a:endParaRPr lang="ru-RU" sz="1600" dirty="0" smtClean="0"/>
          </a:p>
        </p:txBody>
      </p:sp>
      <p:pic>
        <p:nvPicPr>
          <p:cNvPr id="34820" name="Picture 2" descr="C:\Users\Эдмон Дантес\Desktop\kisspng-adhesive-sticker-paper-decal-safari-safari-vector-5ade3c43bbca13.322302271524513859769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16463" y="4005263"/>
            <a:ext cx="1901825" cy="190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2" descr="C:\Users\Эдмон Дантес\Desktop\kisspng-adhesive-sticker-paper-decal-safari-safari-vector-5ade3c43bbca13.322302271524513859769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8125" y="3573463"/>
            <a:ext cx="1903413" cy="190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r>
              <a:rPr lang="ru-RU" sz="2400" b="1" smtClean="0">
                <a:solidFill>
                  <a:schemeClr val="accent2"/>
                </a:solidFill>
              </a:rPr>
              <a:t>Игровой самомассаж </a:t>
            </a:r>
            <a:r>
              <a:rPr lang="ru-RU" sz="2800" b="1" smtClean="0">
                <a:solidFill>
                  <a:schemeClr val="accent2"/>
                </a:solidFill>
              </a:rPr>
              <a:t>«У жирафов пятна»</a:t>
            </a:r>
          </a:p>
        </p:txBody>
      </p:sp>
      <p:sp>
        <p:nvSpPr>
          <p:cNvPr id="37891" name="Содержимое 2"/>
          <p:cNvSpPr>
            <a:spLocks noGrp="1"/>
          </p:cNvSpPr>
          <p:nvPr>
            <p:ph idx="1"/>
          </p:nvPr>
        </p:nvSpPr>
        <p:spPr>
          <a:xfrm>
            <a:off x="358775" y="908050"/>
            <a:ext cx="8785225" cy="5832475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ru-RU" sz="1600" b="1" dirty="0" smtClean="0">
                <a:latin typeface="+mj-lt"/>
              </a:rPr>
              <a:t>1. У жирафов пятна, пятна, пятна, пятнышки везде.</a:t>
            </a:r>
          </a:p>
          <a:p>
            <a:pPr>
              <a:buFontTx/>
              <a:buNone/>
              <a:defRPr/>
            </a:pPr>
            <a:r>
              <a:rPr lang="ru-RU" sz="1600" b="1" dirty="0" smtClean="0">
                <a:latin typeface="+mj-lt"/>
              </a:rPr>
              <a:t>У жирафов пятна, пятна, пятна, пятнышки везде.</a:t>
            </a:r>
          </a:p>
          <a:p>
            <a:pPr>
              <a:buFontTx/>
              <a:buNone/>
              <a:defRPr/>
            </a:pPr>
            <a:r>
              <a:rPr lang="ru-RU" sz="1600" dirty="0" smtClean="0">
                <a:latin typeface="+mj-lt"/>
              </a:rPr>
              <a:t>(Хлопаем по всему телу ладонями.)</a:t>
            </a:r>
          </a:p>
          <a:p>
            <a:pPr>
              <a:buFontTx/>
              <a:buNone/>
              <a:defRPr/>
            </a:pPr>
            <a:r>
              <a:rPr lang="ru-RU" sz="1600" b="1" dirty="0" smtClean="0">
                <a:latin typeface="+mj-lt"/>
              </a:rPr>
              <a:t>На лбу, ушах, на шее, на локтях,</a:t>
            </a:r>
          </a:p>
          <a:p>
            <a:pPr>
              <a:buFontTx/>
              <a:buNone/>
              <a:defRPr/>
            </a:pPr>
            <a:r>
              <a:rPr lang="ru-RU" sz="1600" b="1" dirty="0" smtClean="0">
                <a:latin typeface="+mj-lt"/>
              </a:rPr>
              <a:t>Есть на носах, на животах, на коленях и носках.</a:t>
            </a:r>
          </a:p>
          <a:p>
            <a:pPr>
              <a:buFontTx/>
              <a:buNone/>
              <a:defRPr/>
            </a:pPr>
            <a:r>
              <a:rPr lang="ru-RU" sz="1600" dirty="0" smtClean="0">
                <a:latin typeface="+mj-lt"/>
              </a:rPr>
              <a:t>(Обоими указательными пальцами дотрагиваемся до соответствующих частей тела.)</a:t>
            </a:r>
          </a:p>
          <a:p>
            <a:pPr>
              <a:buFontTx/>
              <a:buNone/>
              <a:defRPr/>
            </a:pPr>
            <a:r>
              <a:rPr lang="ru-RU" sz="1600" b="1" dirty="0" smtClean="0">
                <a:latin typeface="+mj-lt"/>
              </a:rPr>
              <a:t>2. У слонов есть складки, складки, складки, складочки везде.</a:t>
            </a:r>
          </a:p>
          <a:p>
            <a:pPr>
              <a:buFontTx/>
              <a:buNone/>
              <a:defRPr/>
            </a:pPr>
            <a:r>
              <a:rPr lang="ru-RU" sz="1600" b="1" dirty="0" smtClean="0">
                <a:latin typeface="+mj-lt"/>
              </a:rPr>
              <a:t>У слонов есть складки, складки, складки, складочки везде.</a:t>
            </a:r>
          </a:p>
          <a:p>
            <a:pPr>
              <a:buFontTx/>
              <a:buNone/>
              <a:defRPr/>
            </a:pPr>
            <a:r>
              <a:rPr lang="ru-RU" sz="1600" dirty="0" smtClean="0">
                <a:latin typeface="+mj-lt"/>
              </a:rPr>
              <a:t>(Щипаем себя, как бы собирая складки.)</a:t>
            </a:r>
          </a:p>
          <a:p>
            <a:pPr>
              <a:buFontTx/>
              <a:buNone/>
              <a:defRPr/>
            </a:pPr>
            <a:r>
              <a:rPr lang="ru-RU" sz="1600" b="1" dirty="0" smtClean="0">
                <a:latin typeface="+mj-lt"/>
              </a:rPr>
              <a:t>На лбу, ушах, на шее, на локтях, на носах, на животах, на коленях и носках.</a:t>
            </a:r>
          </a:p>
          <a:p>
            <a:pPr>
              <a:buFontTx/>
              <a:buNone/>
              <a:defRPr/>
            </a:pPr>
            <a:r>
              <a:rPr lang="ru-RU" sz="1600" dirty="0" smtClean="0">
                <a:latin typeface="+mj-lt"/>
              </a:rPr>
              <a:t>3</a:t>
            </a:r>
            <a:r>
              <a:rPr lang="ru-RU" sz="1600" b="1" dirty="0" smtClean="0">
                <a:latin typeface="+mj-lt"/>
              </a:rPr>
              <a:t>. У котяток шёрстка, шёрстка, шёрстка, </a:t>
            </a:r>
            <a:r>
              <a:rPr lang="ru-RU" sz="1600" b="1" dirty="0" err="1" smtClean="0">
                <a:latin typeface="+mj-lt"/>
              </a:rPr>
              <a:t>шёрсточка</a:t>
            </a:r>
            <a:r>
              <a:rPr lang="ru-RU" sz="1600" b="1" dirty="0" smtClean="0">
                <a:latin typeface="+mj-lt"/>
              </a:rPr>
              <a:t> везде.</a:t>
            </a:r>
          </a:p>
          <a:p>
            <a:pPr>
              <a:buFontTx/>
              <a:buNone/>
              <a:defRPr/>
            </a:pPr>
            <a:r>
              <a:rPr lang="ru-RU" sz="1600" b="1" dirty="0" smtClean="0">
                <a:latin typeface="+mj-lt"/>
              </a:rPr>
              <a:t>У котяток шёрстка, шёрстка, шёрстка, </a:t>
            </a:r>
            <a:r>
              <a:rPr lang="ru-RU" sz="1600" b="1" dirty="0" err="1" smtClean="0">
                <a:latin typeface="+mj-lt"/>
              </a:rPr>
              <a:t>шёрсточка</a:t>
            </a:r>
            <a:r>
              <a:rPr lang="ru-RU" sz="1600" b="1" dirty="0" smtClean="0">
                <a:latin typeface="+mj-lt"/>
              </a:rPr>
              <a:t> везде.</a:t>
            </a:r>
          </a:p>
          <a:p>
            <a:pPr>
              <a:buFontTx/>
              <a:buNone/>
              <a:defRPr/>
            </a:pPr>
            <a:r>
              <a:rPr lang="ru-RU" sz="1600" dirty="0" smtClean="0">
                <a:latin typeface="+mj-lt"/>
              </a:rPr>
              <a:t>(Поглаживаем себя, как бы разглаживаем шерстку)</a:t>
            </a:r>
          </a:p>
          <a:p>
            <a:pPr>
              <a:buFontTx/>
              <a:buNone/>
              <a:defRPr/>
            </a:pPr>
            <a:r>
              <a:rPr lang="ru-RU" sz="1600" b="1" dirty="0" smtClean="0">
                <a:latin typeface="+mj-lt"/>
              </a:rPr>
              <a:t>На лбу, ушах, на шее, на локтях, на носах, на животах, на коленях и носках.</a:t>
            </a:r>
          </a:p>
          <a:p>
            <a:pPr>
              <a:buFontTx/>
              <a:buNone/>
              <a:defRPr/>
            </a:pPr>
            <a:r>
              <a:rPr lang="ru-RU" sz="1600" b="1" dirty="0" smtClean="0">
                <a:latin typeface="+mj-lt"/>
              </a:rPr>
              <a:t>4. А у зебры есть полоски, есть </a:t>
            </a:r>
            <a:r>
              <a:rPr lang="ru-RU" sz="1600" b="1" dirty="0" err="1" smtClean="0">
                <a:latin typeface="+mj-lt"/>
              </a:rPr>
              <a:t>полосочки</a:t>
            </a:r>
            <a:r>
              <a:rPr lang="ru-RU" sz="1600" b="1" dirty="0" smtClean="0">
                <a:latin typeface="+mj-lt"/>
              </a:rPr>
              <a:t> везде.</a:t>
            </a:r>
          </a:p>
          <a:p>
            <a:pPr>
              <a:buFontTx/>
              <a:buNone/>
              <a:defRPr/>
            </a:pPr>
            <a:r>
              <a:rPr lang="ru-RU" sz="1600" b="1" dirty="0" smtClean="0">
                <a:latin typeface="+mj-lt"/>
              </a:rPr>
              <a:t>А у зебры есть полоски, есть </a:t>
            </a:r>
            <a:r>
              <a:rPr lang="ru-RU" sz="1600" b="1" dirty="0" err="1" smtClean="0">
                <a:latin typeface="+mj-lt"/>
              </a:rPr>
              <a:t>полосочки</a:t>
            </a:r>
            <a:r>
              <a:rPr lang="ru-RU" sz="1600" b="1" dirty="0" smtClean="0">
                <a:latin typeface="+mj-lt"/>
              </a:rPr>
              <a:t> везде</a:t>
            </a:r>
          </a:p>
          <a:p>
            <a:pPr>
              <a:buFontTx/>
              <a:buNone/>
              <a:defRPr/>
            </a:pPr>
            <a:r>
              <a:rPr lang="ru-RU" sz="1600" dirty="0" smtClean="0">
                <a:latin typeface="+mj-lt"/>
              </a:rPr>
              <a:t>(Проводим ребрами ладони по телу (рисуем </a:t>
            </a:r>
            <a:r>
              <a:rPr lang="ru-RU" sz="1600" dirty="0" err="1" smtClean="0">
                <a:latin typeface="+mj-lt"/>
              </a:rPr>
              <a:t>полосочки</a:t>
            </a:r>
            <a:r>
              <a:rPr lang="ru-RU" sz="1600" dirty="0" smtClean="0">
                <a:latin typeface="+mj-lt"/>
              </a:rPr>
              <a:t>))</a:t>
            </a:r>
          </a:p>
          <a:p>
            <a:pPr>
              <a:buFontTx/>
              <a:buNone/>
              <a:defRPr/>
            </a:pPr>
            <a:r>
              <a:rPr lang="ru-RU" sz="1600" b="1" dirty="0" smtClean="0">
                <a:latin typeface="+mj-lt"/>
              </a:rPr>
              <a:t>На лбу, ушах, на шее, на локтях, на носах, на животах, на коленях и носках</a:t>
            </a:r>
            <a:r>
              <a:rPr lang="ru-RU" sz="1600" dirty="0" smtClean="0">
                <a:latin typeface="+mj-lt"/>
              </a:rPr>
              <a:t>.</a:t>
            </a:r>
          </a:p>
          <a:p>
            <a:pPr>
              <a:buFontTx/>
              <a:buNone/>
              <a:defRPr/>
            </a:pPr>
            <a:r>
              <a:rPr lang="ru-RU" sz="1600" dirty="0" smtClean="0">
                <a:latin typeface="+mj-lt"/>
              </a:rPr>
              <a:t>(Обоими указательными пальцами дотрагиваемся до соответствующих частей тела.)</a:t>
            </a:r>
          </a:p>
          <a:p>
            <a:pPr>
              <a:buFontTx/>
              <a:buNone/>
              <a:defRPr/>
            </a:pPr>
            <a:endParaRPr lang="ru-RU" sz="1600" dirty="0" smtClean="0"/>
          </a:p>
        </p:txBody>
      </p:sp>
      <p:pic>
        <p:nvPicPr>
          <p:cNvPr id="35844" name="Picture 2" descr="C:\Users\Эдмон Дантес\Desktop\jiraf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64163" y="836613"/>
            <a:ext cx="1511300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3" descr="C:\Users\Эдмон Дантес\Desktop\454-4545244_clip-art-download-african-indian-art-hand-painted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308850" y="1125538"/>
            <a:ext cx="1501775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4" descr="C:\Users\Эдмон Дантес\Desktop\art-detskaya-kotyata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588125" y="3860800"/>
            <a:ext cx="1655763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7" name="Picture 5" descr="C:\Users\Эдмон Дантес\Desktop\Kartinki_zebry_dlya_detey_1_13121704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308850" y="5013325"/>
            <a:ext cx="1627188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Игровой массаж На лбу. ушах. на шее га локтях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95288" y="5492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18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>
                <a:solidFill>
                  <a:srgbClr val="C00000"/>
                </a:solidFill>
              </a:rPr>
              <a:t>Использование праздников и развлечений в коррекционно – воспитательной работе.</a:t>
            </a:r>
          </a:p>
        </p:txBody>
      </p:sp>
      <p:sp>
        <p:nvSpPr>
          <p:cNvPr id="45059" name="Содержимое 2"/>
          <p:cNvSpPr>
            <a:spLocks noGrp="1"/>
          </p:cNvSpPr>
          <p:nvPr>
            <p:ph idx="1"/>
          </p:nvPr>
        </p:nvSpPr>
        <p:spPr>
          <a:xfrm>
            <a:off x="0" y="1268413"/>
            <a:ext cx="6516688" cy="5256212"/>
          </a:xfrm>
        </p:spPr>
        <p:txBody>
          <a:bodyPr/>
          <a:lstStyle/>
          <a:p>
            <a:pPr>
              <a:defRPr/>
            </a:pPr>
            <a:r>
              <a:rPr lang="ru-RU" sz="2000" dirty="0" smtClean="0">
                <a:latin typeface="+mj-lt"/>
              </a:rPr>
              <a:t>Положительный эмоциональный фон праздников даёт возможность наиболее эффективно решать задачи коррекционно-воспитательной работы с детьми с тяжёлыми речевыми нарушениями. Сопричастность дошкольников к всенародным праздникам – это особое средство ознакомления их с явлениями общественной жизни, возможность обогащения новыми впечатлениями, пробуждения у них чувства любви к Родине.</a:t>
            </a:r>
          </a:p>
          <a:p>
            <a:pPr>
              <a:defRPr/>
            </a:pPr>
            <a:r>
              <a:rPr lang="ru-RU" sz="2000" dirty="0" smtClean="0">
                <a:latin typeface="+mj-lt"/>
              </a:rPr>
              <a:t>Участвуя в праздничных утренниках дети приобретают не только новые навыки, знания, но и закрепляют тот материал, который был отработан на занятиях. У детей постепенно начинают развиваться чувство уверенности и творческие способности. </a:t>
            </a:r>
          </a:p>
        </p:txBody>
      </p:sp>
      <p:pic>
        <p:nvPicPr>
          <p:cNvPr id="36868" name="Picture 2" descr="C:\Users\Эдмон Дантес\Desktop\deti_14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372225" y="3429000"/>
            <a:ext cx="2647950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2" descr="C:\Users\Эдмон Дантес\Desktop\deti_14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948488" y="2492375"/>
            <a:ext cx="149542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2" descr="C:\Users\Эдмон Дантес\Desktop\deti_14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29425" y="1484313"/>
            <a:ext cx="1954213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>
          <a:xfrm>
            <a:off x="323850" y="1052513"/>
            <a:ext cx="8229600" cy="1008062"/>
          </a:xfrm>
        </p:spPr>
        <p:txBody>
          <a:bodyPr/>
          <a:lstStyle/>
          <a:p>
            <a:r>
              <a:rPr lang="ru-RU" sz="2800" b="1" smtClean="0">
                <a:solidFill>
                  <a:srgbClr val="C00000"/>
                </a:solidFill>
              </a:rPr>
              <a:t>Ожидаемые результаты использования коррекционных здоровьесберегающих педагогических технологий в образовательном процессе: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95288" y="2565400"/>
            <a:ext cx="8229600" cy="40322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Сохранение и укрепление психологического здоровья детей во всех сезонах года, не зависимо от погоды. </a:t>
            </a:r>
          </a:p>
          <a:p>
            <a:pPr>
              <a:defRPr/>
            </a:pP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Снижение уровня заболеваемости;</a:t>
            </a:r>
          </a:p>
          <a:p>
            <a:pPr>
              <a:defRPr/>
            </a:pP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Стабильность эмоционального благополучия каждого ребёнка;</a:t>
            </a:r>
          </a:p>
          <a:p>
            <a:pPr>
              <a:defRPr/>
            </a:pP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Повышение уровня речевого развития;</a:t>
            </a:r>
          </a:p>
          <a:p>
            <a:pPr>
              <a:defRPr/>
            </a:pP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Повышение уровня развития музыкальных и творческих способностей детей.</a:t>
            </a:r>
          </a:p>
          <a:p>
            <a:pPr>
              <a:defRPr/>
            </a:pPr>
            <a:endParaRPr lang="ru-RU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>
              <a:defRPr/>
            </a:pPr>
            <a:endParaRPr lang="ru-RU" dirty="0"/>
          </a:p>
        </p:txBody>
      </p:sp>
      <p:pic>
        <p:nvPicPr>
          <p:cNvPr id="37892" name="Рисунок 4" descr="cont.gif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68538" y="0"/>
            <a:ext cx="3789362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8915" name="Picture 4" descr="C:\Users\Эдмон Дантес\Desktop\img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086850" cy="6858000"/>
          </a:xfr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>
          <a:xfrm>
            <a:off x="539750" y="115888"/>
            <a:ext cx="8229600" cy="576262"/>
          </a:xfrm>
        </p:spPr>
        <p:txBody>
          <a:bodyPr/>
          <a:lstStyle/>
          <a:p>
            <a:r>
              <a:rPr lang="ru-RU" sz="2000" b="1" smtClean="0">
                <a:solidFill>
                  <a:schemeClr val="tx1"/>
                </a:solidFill>
              </a:rPr>
              <a:t>Используемые источники:</a:t>
            </a:r>
            <a:endParaRPr lang="ru-RU" sz="2000" smtClean="0">
              <a:solidFill>
                <a:schemeClr val="tx1"/>
              </a:solidFill>
            </a:endParaRPr>
          </a:p>
        </p:txBody>
      </p:sp>
      <p:sp>
        <p:nvSpPr>
          <p:cNvPr id="39939" name="Содержимое 2"/>
          <p:cNvSpPr>
            <a:spLocks noGrp="1"/>
          </p:cNvSpPr>
          <p:nvPr>
            <p:ph idx="1"/>
          </p:nvPr>
        </p:nvSpPr>
        <p:spPr>
          <a:xfrm>
            <a:off x="179388" y="620713"/>
            <a:ext cx="8507412" cy="6121400"/>
          </a:xfrm>
        </p:spPr>
        <p:txBody>
          <a:bodyPr/>
          <a:lstStyle/>
          <a:p>
            <a:r>
              <a:rPr lang="ru-RU" sz="1800" smtClean="0"/>
              <a:t>Арсеневская О.Н. "Система музыкально-оздоровительной работы в детском саду" г.Волгоград, изд. "Учитель", 2009.</a:t>
            </a:r>
          </a:p>
          <a:p>
            <a:r>
              <a:rPr lang="ru-RU" sz="1800" smtClean="0"/>
              <a:t>Картушина М.Ю. "Оздоровительные занятия с детьми 6-7 лет" г.Москва, изд. ТЦ "Сфера", 2208.</a:t>
            </a:r>
          </a:p>
          <a:p>
            <a:r>
              <a:rPr lang="ru-RU" sz="1800" smtClean="0"/>
              <a:t>Подольская Е.И. "Формы оздоровления детей 4-7 лет" г.Волгоград, изд. "Учитель", 2009.</a:t>
            </a:r>
          </a:p>
          <a:p>
            <a:r>
              <a:rPr lang="ru-RU" sz="1800" smtClean="0"/>
              <a:t>Буренина А. И. «Ритмическая мозаика»: (Программа по ритмической пластике для детей дошкольного и младшего школьного возраста)  СПб,ЛОИРО, 2000.</a:t>
            </a:r>
          </a:p>
          <a:p>
            <a:r>
              <a:rPr lang="ru-RU" sz="1800" smtClean="0"/>
              <a:t>Чистяковой М. «Психогимнастика» Москва «Просвещение» 1995 «Владос».</a:t>
            </a:r>
          </a:p>
          <a:p>
            <a:r>
              <a:rPr lang="ru-RU" sz="1800" smtClean="0"/>
              <a:t> Картушина М.Ю. «Логоритмические занятия в детском саду» Москва, творческий центр 2003.</a:t>
            </a:r>
          </a:p>
          <a:p>
            <a:r>
              <a:rPr lang="ru-RU" sz="1800" smtClean="0"/>
              <a:t>Волкова «Логоритмика». Москва «Владос» 2002г.</a:t>
            </a:r>
          </a:p>
          <a:p>
            <a:r>
              <a:rPr lang="ru-RU" sz="1800" smtClean="0"/>
              <a:t>Л.Б. Гаврищева и Н. В. Нищева «Логопедические распевки, музыкальная пальчиковая гимнастика и подвижные игры» Санкт – Петербург «Детство – Пресс 2009 г.</a:t>
            </a:r>
          </a:p>
          <a:p>
            <a:r>
              <a:rPr lang="ru-RU" sz="1800" smtClean="0"/>
              <a:t> «Методика музыкального воспитания в детском саду» Н. Ветлугиной.</a:t>
            </a:r>
          </a:p>
          <a:p>
            <a:r>
              <a:rPr lang="ru-RU" sz="1800" smtClean="0"/>
              <a:t>  «Музыкальное воспитание» О.  П. Радыновой.</a:t>
            </a:r>
          </a:p>
          <a:p>
            <a:r>
              <a:rPr lang="ru-RU" sz="1800" smtClean="0"/>
              <a:t> «Дыхательная гимнастика» А. Стрельниковой, </a:t>
            </a:r>
          </a:p>
          <a:p>
            <a:endParaRPr lang="ru-RU" sz="200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ru-RU" sz="2800" b="1" smtClean="0">
                <a:solidFill>
                  <a:srgbClr val="C00000"/>
                </a:solidFill>
              </a:rPr>
              <a:t>Коррекционные здоровьесберегающие технологии в образовательном процессе.</a:t>
            </a:r>
            <a:endParaRPr lang="ru-RU" sz="2800" smtClean="0"/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b="1" smtClean="0"/>
              <a:t>Цель коррекционных здоровьесберегающих технологий</a:t>
            </a:r>
            <a:r>
              <a:rPr lang="ru-RU" sz="2800" smtClean="0"/>
              <a:t>:</a:t>
            </a:r>
            <a:r>
              <a:rPr lang="ru-RU" sz="2800" b="1" smtClean="0"/>
              <a:t> снятие психоэмоционального напряжения детей.</a:t>
            </a:r>
          </a:p>
          <a:p>
            <a:r>
              <a:rPr lang="ru-RU" sz="2800" smtClean="0"/>
              <a:t>Коррекционная оздоровительная  работа осуществляется комплексно, в течение всего дня, с участием медицинских и педагогических работников: воспитателей, музыкальных руководителей, логопедов.</a:t>
            </a: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33375"/>
            <a:ext cx="8220075" cy="792163"/>
          </a:xfrm>
        </p:spPr>
        <p:txBody>
          <a:bodyPr/>
          <a:lstStyle/>
          <a:p>
            <a:r>
              <a:rPr lang="ru-RU" sz="2800" b="1" smtClean="0">
                <a:solidFill>
                  <a:srgbClr val="FF0000"/>
                </a:solidFill>
              </a:rPr>
              <a:t/>
            </a:r>
            <a:br>
              <a:rPr lang="ru-RU" sz="2800" b="1" smtClean="0">
                <a:solidFill>
                  <a:srgbClr val="FF0000"/>
                </a:solidFill>
              </a:rPr>
            </a:br>
            <a:r>
              <a:rPr lang="ru-RU" sz="3600" b="1" smtClean="0">
                <a:solidFill>
                  <a:srgbClr val="00B050"/>
                </a:solidFill>
              </a:rPr>
              <a:t>Сказкотерапия</a:t>
            </a:r>
            <a:r>
              <a:rPr lang="ru-RU" sz="3600" smtClean="0">
                <a:solidFill>
                  <a:srgbClr val="FF0000"/>
                </a:solidFill>
              </a:rPr>
              <a:t/>
            </a:r>
            <a:br>
              <a:rPr lang="ru-RU" sz="3600" smtClean="0">
                <a:solidFill>
                  <a:srgbClr val="FF0000"/>
                </a:solidFill>
              </a:rPr>
            </a:br>
            <a:endParaRPr lang="ru-RU" sz="3600" smtClean="0">
              <a:solidFill>
                <a:srgbClr val="FF0000"/>
              </a:solidFill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5616575"/>
          </a:xfrm>
        </p:spPr>
        <p:txBody>
          <a:bodyPr/>
          <a:lstStyle/>
          <a:p>
            <a:pPr marL="0" indent="0">
              <a:lnSpc>
                <a:spcPct val="70000"/>
              </a:lnSpc>
              <a:buFontTx/>
              <a:buNone/>
              <a:defRPr/>
            </a:pPr>
            <a:r>
              <a:rPr lang="ru-RU" sz="2000" b="1" dirty="0" smtClean="0">
                <a:latin typeface="+mj-lt"/>
              </a:rPr>
              <a:t>Цель:</a:t>
            </a:r>
            <a:r>
              <a:rPr lang="ru-RU" sz="2000" dirty="0" smtClean="0">
                <a:latin typeface="+mj-lt"/>
              </a:rPr>
              <a:t> повысить внимание и заинтересованность детей на  занятиях, сформировать у дошкольников позитивное поведение с опорой на пример положительных сказочных героев, развить творческие способности, познавательный интерес.</a:t>
            </a:r>
          </a:p>
          <a:p>
            <a:pPr marL="0" indent="0" algn="just">
              <a:lnSpc>
                <a:spcPct val="70000"/>
              </a:lnSpc>
              <a:buFontTx/>
              <a:buNone/>
              <a:defRPr/>
            </a:pPr>
            <a:r>
              <a:rPr lang="ru-RU" sz="2000" b="1" dirty="0" smtClean="0">
                <a:latin typeface="+mj-lt"/>
              </a:rPr>
              <a:t>Задачи:</a:t>
            </a:r>
            <a:r>
              <a:rPr lang="ru-RU" sz="2000" dirty="0" smtClean="0">
                <a:latin typeface="+mj-lt"/>
              </a:rPr>
              <a:t> </a:t>
            </a:r>
          </a:p>
          <a:p>
            <a:pPr marL="0" indent="0" algn="just">
              <a:lnSpc>
                <a:spcPct val="70000"/>
              </a:lnSpc>
              <a:defRPr/>
            </a:pPr>
            <a:r>
              <a:rPr lang="ru-RU" sz="2000" dirty="0" smtClean="0">
                <a:latin typeface="+mj-lt"/>
              </a:rPr>
              <a:t>    Развивать  произвольное внимание, память, мышление, воображение, фантазию, творческие способности.</a:t>
            </a:r>
          </a:p>
          <a:p>
            <a:pPr marL="0" indent="0" algn="just">
              <a:lnSpc>
                <a:spcPct val="70000"/>
              </a:lnSpc>
              <a:defRPr/>
            </a:pPr>
            <a:r>
              <a:rPr lang="ru-RU" sz="2000" dirty="0" smtClean="0">
                <a:latin typeface="+mj-lt"/>
              </a:rPr>
              <a:t>    Развивать </a:t>
            </a:r>
            <a:r>
              <a:rPr lang="ru-RU" sz="2000" dirty="0" err="1" smtClean="0">
                <a:latin typeface="+mj-lt"/>
              </a:rPr>
              <a:t>сенсорно-перцептивную</a:t>
            </a:r>
            <a:r>
              <a:rPr lang="ru-RU" sz="2000" dirty="0" smtClean="0">
                <a:latin typeface="+mj-lt"/>
              </a:rPr>
              <a:t> сферу, познавательный  интерес.</a:t>
            </a:r>
          </a:p>
          <a:p>
            <a:pPr marL="0" indent="0" algn="just">
              <a:lnSpc>
                <a:spcPct val="70000"/>
              </a:lnSpc>
              <a:defRPr/>
            </a:pPr>
            <a:r>
              <a:rPr lang="ru-RU" sz="2000" dirty="0" smtClean="0">
                <a:latin typeface="+mj-lt"/>
              </a:rPr>
              <a:t>    Развивать речь, обогащать активный словарь.</a:t>
            </a:r>
          </a:p>
          <a:p>
            <a:pPr marL="0" indent="0" algn="just">
              <a:lnSpc>
                <a:spcPct val="70000"/>
              </a:lnSpc>
              <a:defRPr/>
            </a:pPr>
            <a:r>
              <a:rPr lang="ru-RU" sz="2000" dirty="0" smtClean="0">
                <a:latin typeface="+mj-lt"/>
              </a:rPr>
              <a:t>    Обогащать положительный эмоциональный опыт.</a:t>
            </a:r>
          </a:p>
          <a:p>
            <a:pPr marL="0" indent="0" algn="just">
              <a:lnSpc>
                <a:spcPct val="70000"/>
              </a:lnSpc>
              <a:buFontTx/>
              <a:buNone/>
              <a:defRPr/>
            </a:pPr>
            <a:r>
              <a:rPr lang="ru-RU" sz="2000" dirty="0" err="1" smtClean="0">
                <a:latin typeface="+mj-lt"/>
              </a:rPr>
              <a:t>Сказкотерапия</a:t>
            </a:r>
            <a:r>
              <a:rPr lang="ru-RU" sz="2000" dirty="0" smtClean="0">
                <a:latin typeface="+mj-lt"/>
              </a:rPr>
              <a:t> эффективно используется для формирования благоприятных условий формирования </a:t>
            </a:r>
            <a:r>
              <a:rPr lang="ru-RU" sz="2000" dirty="0" err="1" smtClean="0">
                <a:latin typeface="+mj-lt"/>
              </a:rPr>
              <a:t>креативных</a:t>
            </a:r>
            <a:r>
              <a:rPr lang="ru-RU" sz="2000" dirty="0" smtClean="0">
                <a:latin typeface="+mj-lt"/>
              </a:rPr>
              <a:t> качеств личности.</a:t>
            </a:r>
          </a:p>
          <a:p>
            <a:pPr marL="0" indent="0">
              <a:lnSpc>
                <a:spcPct val="70000"/>
              </a:lnSpc>
              <a:buFontTx/>
              <a:buNone/>
              <a:defRPr/>
            </a:pPr>
            <a:r>
              <a:rPr lang="ru-RU" sz="2000" dirty="0" smtClean="0">
                <a:latin typeface="+mj-lt"/>
              </a:rPr>
              <a:t>Дети, которые воспитываются на народных сказках, быстрее начинают говорить. Они не просто выдают набор слов, а выражаются целыми предложениями на литературном языке. Активно включая сказки в занятия с детьми, педагоги развивают фантазию, логику, внимание, наблюдательность, учат малышей сопереживанию. Дети не только слушают, но и сами участвуют в творческом процессе; сами сочиняют сказки и придумывают творческие рассказы.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29600" cy="719138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00B050"/>
                </a:solidFill>
              </a:rPr>
              <a:t>Психогимнастика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5616575"/>
          </a:xfrm>
        </p:spPr>
        <p:txBody>
          <a:bodyPr/>
          <a:lstStyle/>
          <a:p>
            <a:pPr marL="0" indent="0"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ru-RU" sz="2400" b="1" smtClean="0"/>
              <a:t>Психогимнастика направлена:</a:t>
            </a:r>
          </a:p>
          <a:p>
            <a:pPr marL="0" indent="0" eaLnBrk="1" hangingPunct="1">
              <a:lnSpc>
                <a:spcPct val="70000"/>
              </a:lnSpc>
              <a:buFont typeface="Wingdings" pitchFamily="2" charset="2"/>
              <a:buChar char="Ø"/>
            </a:pPr>
            <a:r>
              <a:rPr lang="ru-RU" sz="2400" smtClean="0"/>
              <a:t>    на обучение элементам техники выразительных движений, </a:t>
            </a:r>
          </a:p>
          <a:p>
            <a:pPr marL="0" indent="0" eaLnBrk="1" hangingPunct="1">
              <a:lnSpc>
                <a:spcPct val="70000"/>
              </a:lnSpc>
              <a:buFont typeface="Wingdings" pitchFamily="2" charset="2"/>
              <a:buChar char="Ø"/>
            </a:pPr>
            <a:r>
              <a:rPr lang="ru-RU" sz="2400" smtClean="0"/>
              <a:t>    на использование выразительных движений в воспитании эмоций,  </a:t>
            </a:r>
          </a:p>
          <a:p>
            <a:pPr marL="0" indent="0" eaLnBrk="1" hangingPunct="1">
              <a:lnSpc>
                <a:spcPct val="70000"/>
              </a:lnSpc>
              <a:buFont typeface="Wingdings" pitchFamily="2" charset="2"/>
              <a:buChar char="Ø"/>
            </a:pPr>
            <a:r>
              <a:rPr lang="ru-RU" sz="2400" smtClean="0"/>
              <a:t>    на приобретение навыков в саморасслаблении.</a:t>
            </a:r>
          </a:p>
          <a:p>
            <a:pPr marL="0" indent="0" eaLnBrk="1" hangingPunct="1">
              <a:lnSpc>
                <a:spcPct val="70000"/>
              </a:lnSpc>
              <a:buFontTx/>
              <a:buNone/>
            </a:pPr>
            <a:r>
              <a:rPr lang="ru-RU" sz="2400" smtClean="0"/>
              <a:t>Дети изучают различные эмоции и учатся управлять ими. </a:t>
            </a:r>
          </a:p>
          <a:p>
            <a:pPr marL="0" indent="0" eaLnBrk="1" hangingPunct="1">
              <a:lnSpc>
                <a:spcPct val="70000"/>
              </a:lnSpc>
              <a:buFontTx/>
              <a:buNone/>
            </a:pPr>
            <a:r>
              <a:rPr lang="ru-RU" sz="2400" smtClean="0"/>
              <a:t>Психогимнастика помогает детям преодолевать </a:t>
            </a:r>
          </a:p>
          <a:p>
            <a:pPr marL="0" indent="0" eaLnBrk="1" hangingPunct="1">
              <a:lnSpc>
                <a:spcPct val="70000"/>
              </a:lnSpc>
              <a:buFontTx/>
              <a:buNone/>
            </a:pPr>
            <a:r>
              <a:rPr lang="ru-RU" sz="2400" smtClean="0"/>
              <a:t>барьеры в общении, лучше понимать себя и других, </a:t>
            </a:r>
          </a:p>
          <a:p>
            <a:pPr marL="0" indent="0" eaLnBrk="1" hangingPunct="1">
              <a:lnSpc>
                <a:spcPct val="70000"/>
              </a:lnSpc>
              <a:buFontTx/>
              <a:buNone/>
            </a:pPr>
            <a:r>
              <a:rPr lang="ru-RU" sz="2400" smtClean="0"/>
              <a:t>снимать психическое напряжение; дает возможность </a:t>
            </a:r>
          </a:p>
          <a:p>
            <a:pPr marL="0" indent="0" eaLnBrk="1" hangingPunct="1">
              <a:lnSpc>
                <a:spcPct val="70000"/>
              </a:lnSpc>
              <a:buFontTx/>
              <a:buNone/>
            </a:pPr>
            <a:r>
              <a:rPr lang="ru-RU" sz="2400" smtClean="0"/>
              <a:t>самовыражения. </a:t>
            </a:r>
          </a:p>
          <a:p>
            <a:pPr marL="0" indent="0" eaLnBrk="1" hangingPunct="1">
              <a:lnSpc>
                <a:spcPct val="70000"/>
              </a:lnSpc>
              <a:buFontTx/>
              <a:buNone/>
            </a:pPr>
            <a:r>
              <a:rPr lang="ru-RU" sz="2400" b="1" smtClean="0">
                <a:solidFill>
                  <a:schemeClr val="accent2"/>
                </a:solidFill>
              </a:rPr>
              <a:t>К психогимнастике можно отнести:</a:t>
            </a:r>
            <a:r>
              <a:rPr lang="ru-RU" sz="2400" smtClean="0">
                <a:solidFill>
                  <a:schemeClr val="accent2"/>
                </a:solidFill>
              </a:rPr>
              <a:t> </a:t>
            </a:r>
            <a:r>
              <a:rPr lang="ru-RU" sz="2400" smtClean="0"/>
              <a:t>мимические</a:t>
            </a:r>
          </a:p>
          <a:p>
            <a:pPr marL="0" indent="0" eaLnBrk="1" hangingPunct="1">
              <a:lnSpc>
                <a:spcPct val="70000"/>
              </a:lnSpc>
              <a:buFontTx/>
              <a:buNone/>
            </a:pPr>
            <a:r>
              <a:rPr lang="ru-RU" sz="2400" smtClean="0"/>
              <a:t> упражнения, релаксацию, коммуникативные игры и </a:t>
            </a:r>
          </a:p>
          <a:p>
            <a:pPr marL="0" indent="0" eaLnBrk="1" hangingPunct="1">
              <a:lnSpc>
                <a:spcPct val="70000"/>
              </a:lnSpc>
              <a:buFontTx/>
              <a:buNone/>
            </a:pPr>
            <a:r>
              <a:rPr lang="ru-RU" sz="2400" smtClean="0"/>
              <a:t>танцы, этюды на развитие выразительных движений. </a:t>
            </a:r>
          </a:p>
          <a:p>
            <a:pPr marL="0" indent="0" eaLnBrk="1" hangingPunct="1">
              <a:lnSpc>
                <a:spcPct val="70000"/>
              </a:lnSpc>
              <a:buFontTx/>
              <a:buNone/>
            </a:pPr>
            <a:endParaRPr lang="ru-RU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Содержимое 3" descr="Рисунок11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31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Заголовок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65576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600" b="1" dirty="0" smtClean="0">
                <a:solidFill>
                  <a:srgbClr val="DF21AD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DF21AD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err="1" smtClean="0">
                <a:solidFill>
                  <a:srgbClr val="DF21AD"/>
                </a:solidFill>
                <a:latin typeface="Times New Roman" pitchFamily="18" charset="0"/>
                <a:cs typeface="Times New Roman" pitchFamily="18" charset="0"/>
              </a:rPr>
              <a:t>Психогимнастика</a:t>
            </a:r>
            <a:r>
              <a:rPr lang="ru-RU" sz="3600" b="1" dirty="0" smtClean="0">
                <a:solidFill>
                  <a:srgbClr val="DF21AD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DF21AD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DF21AD"/>
                </a:solidFill>
                <a:latin typeface="Times New Roman" pitchFamily="18" charset="0"/>
                <a:cs typeface="Times New Roman" pitchFamily="18" charset="0"/>
              </a:rPr>
              <a:t>(М.И. Чистякова)</a:t>
            </a:r>
            <a:r>
              <a:rPr lang="ru-RU" sz="3600" b="1" dirty="0" smtClean="0">
                <a:solidFill>
                  <a:srgbClr val="DF21AD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DF21AD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DF21AD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DF21AD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DF21AD"/>
                </a:solidFill>
                <a:latin typeface="Times New Roman" pitchFamily="18" charset="0"/>
                <a:cs typeface="Times New Roman" pitchFamily="18" charset="0"/>
              </a:rPr>
              <a:t>Игра на развитие внимания</a:t>
            </a:r>
            <a:r>
              <a:rPr lang="ru-RU" sz="2400" b="1" dirty="0" smtClean="0">
                <a:solidFill>
                  <a:srgbClr val="DF21AD"/>
                </a:solidFill>
                <a:latin typeface="+mn-lt"/>
                <a:cs typeface="Times New Roman" pitchFamily="18" charset="0"/>
              </a:rPr>
              <a:t>. </a:t>
            </a:r>
          </a:p>
        </p:txBody>
      </p:sp>
      <p:sp>
        <p:nvSpPr>
          <p:cNvPr id="3076" name="Содержимое 2"/>
          <p:cNvSpPr>
            <a:spLocks noGrp="1"/>
          </p:cNvSpPr>
          <p:nvPr>
            <p:ph idx="1"/>
          </p:nvPr>
        </p:nvSpPr>
        <p:spPr>
          <a:xfrm>
            <a:off x="468313" y="2060575"/>
            <a:ext cx="7761287" cy="3589338"/>
          </a:xfrm>
        </p:spPr>
        <p:txBody>
          <a:bodyPr>
            <a:normAutofit fontScale="70000" lnSpcReduction="20000"/>
          </a:bodyPr>
          <a:lstStyle/>
          <a:p>
            <a:pPr marL="914400" indent="-914400" algn="ctr">
              <a:buFontTx/>
              <a:buAutoNum type="arabicPeriod"/>
              <a:defRPr/>
            </a:pPr>
            <a:endParaRPr lang="ru-RU" sz="5100" dirty="0" smtClean="0">
              <a:solidFill>
                <a:srgbClr val="0000FF"/>
              </a:solidFill>
              <a:latin typeface="+mj-lt"/>
            </a:endParaRPr>
          </a:p>
          <a:p>
            <a:pPr marL="914400" indent="-914400" algn="ctr">
              <a:buFontTx/>
              <a:buNone/>
              <a:defRPr/>
            </a:pPr>
            <a:r>
              <a:rPr lang="ru-RU" sz="33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«</a:t>
            </a:r>
            <a:r>
              <a:rPr lang="ru-RU" sz="3300" b="1" dirty="0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Будь внимателен!» (для детей 4-5 лет)</a:t>
            </a:r>
          </a:p>
          <a:p>
            <a:pPr>
              <a:buFontTx/>
              <a:buNone/>
              <a:defRPr/>
            </a:pPr>
            <a:r>
              <a:rPr lang="ru-RU" dirty="0" smtClean="0">
                <a:latin typeface="+mj-lt"/>
              </a:rPr>
              <a:t>          </a:t>
            </a:r>
            <a:r>
              <a:rPr lang="ru-RU" sz="2600" dirty="0" smtClean="0">
                <a:latin typeface="+mj-lt"/>
              </a:rPr>
              <a:t> </a:t>
            </a:r>
            <a:r>
              <a:rPr lang="ru-RU" sz="2600" dirty="0" smtClean="0">
                <a:latin typeface="+mj-lt"/>
                <a:cs typeface="Times New Roman" pitchFamily="18" charset="0"/>
              </a:rPr>
              <a:t>Дети шагают под «Марш» С.Прокофьева. </a:t>
            </a:r>
          </a:p>
          <a:p>
            <a:pPr>
              <a:buFontTx/>
              <a:buNone/>
              <a:defRPr/>
            </a:pPr>
            <a:r>
              <a:rPr lang="ru-RU" sz="2600" dirty="0" smtClean="0">
                <a:latin typeface="+mj-lt"/>
                <a:cs typeface="Times New Roman" pitchFamily="18" charset="0"/>
              </a:rPr>
              <a:t>            На слово «Зайчики», произнесённое  ведущим, дети </a:t>
            </a:r>
          </a:p>
          <a:p>
            <a:pPr>
              <a:buFontTx/>
              <a:buNone/>
              <a:defRPr/>
            </a:pPr>
            <a:r>
              <a:rPr lang="ru-RU" sz="2600" dirty="0" smtClean="0">
                <a:latin typeface="+mj-lt"/>
                <a:cs typeface="Times New Roman" pitchFamily="18" charset="0"/>
              </a:rPr>
              <a:t>      начинают прыгать. На слово «лошадки» -</a:t>
            </a:r>
          </a:p>
          <a:p>
            <a:pPr>
              <a:buFontTx/>
              <a:buNone/>
              <a:defRPr/>
            </a:pPr>
            <a:r>
              <a:rPr lang="ru-RU" sz="2600" dirty="0" smtClean="0">
                <a:latin typeface="+mj-lt"/>
                <a:cs typeface="Times New Roman" pitchFamily="18" charset="0"/>
              </a:rPr>
              <a:t>     ударять «копытом» об пол. На слово «птицы» -</a:t>
            </a:r>
          </a:p>
          <a:p>
            <a:pPr>
              <a:buFontTx/>
              <a:buNone/>
              <a:defRPr/>
            </a:pPr>
            <a:r>
              <a:rPr lang="ru-RU" sz="2600" dirty="0" smtClean="0">
                <a:latin typeface="+mj-lt"/>
                <a:cs typeface="Times New Roman" pitchFamily="18" charset="0"/>
              </a:rPr>
              <a:t>     бегать, раскинув руки в стороны. На слово «аист» — стоять на </a:t>
            </a:r>
          </a:p>
          <a:p>
            <a:pPr>
              <a:buFontTx/>
              <a:buNone/>
              <a:defRPr/>
            </a:pPr>
            <a:r>
              <a:rPr lang="ru-RU" sz="2600" dirty="0" smtClean="0">
                <a:latin typeface="+mj-lt"/>
                <a:cs typeface="Times New Roman" pitchFamily="18" charset="0"/>
              </a:rPr>
              <a:t>     одной ноге.</a:t>
            </a:r>
            <a:endParaRPr lang="ru-RU" sz="3000" dirty="0" smtClean="0">
              <a:latin typeface="+mj-lt"/>
              <a:cs typeface="Times New Roman" pitchFamily="18" charset="0"/>
            </a:endParaRPr>
          </a:p>
          <a:p>
            <a:pPr>
              <a:buFontTx/>
              <a:buNone/>
              <a:defRPr/>
            </a:pPr>
            <a:endParaRPr lang="ru-RU" dirty="0" smtClean="0">
              <a:solidFill>
                <a:srgbClr val="0000FF"/>
              </a:solidFill>
              <a:latin typeface="Monotype Corsiva" pitchFamily="66" charset="0"/>
            </a:endParaRPr>
          </a:p>
          <a:p>
            <a:pPr>
              <a:buFont typeface="Arial" charset="0"/>
              <a:buNone/>
              <a:defRPr/>
            </a:pPr>
            <a:r>
              <a:rPr lang="ru-RU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Содержимое 3" descr="Рисунок11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700" y="0"/>
            <a:ext cx="9131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0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200" b="1" dirty="0" smtClean="0">
                <a:solidFill>
                  <a:srgbClr val="DF21AD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DF21AD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DF21AD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DF21AD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err="1" smtClean="0">
                <a:solidFill>
                  <a:srgbClr val="DF21AD"/>
                </a:solidFill>
                <a:latin typeface="Times New Roman" pitchFamily="18" charset="0"/>
                <a:cs typeface="Times New Roman" pitchFamily="18" charset="0"/>
              </a:rPr>
              <a:t>Психогимнастика</a:t>
            </a:r>
            <a:r>
              <a:rPr lang="ru-RU" sz="3200" b="1" dirty="0" smtClean="0">
                <a:solidFill>
                  <a:srgbClr val="DF21AD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DF21AD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DF21AD"/>
                </a:solidFill>
                <a:latin typeface="Times New Roman" pitchFamily="18" charset="0"/>
                <a:cs typeface="Times New Roman" pitchFamily="18" charset="0"/>
              </a:rPr>
              <a:t> (М.И. Чистякова) </a:t>
            </a:r>
            <a:br>
              <a:rPr lang="ru-RU" sz="2400" b="1" dirty="0" smtClean="0">
                <a:solidFill>
                  <a:srgbClr val="DF21AD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DF21AD"/>
                </a:solidFill>
                <a:latin typeface="Times New Roman" pitchFamily="18" charset="0"/>
                <a:cs typeface="Times New Roman" pitchFamily="18" charset="0"/>
              </a:rPr>
              <a:t>Игра на преодоление</a:t>
            </a:r>
            <a:br>
              <a:rPr lang="ru-RU" sz="2400" b="1" dirty="0" smtClean="0">
                <a:solidFill>
                  <a:srgbClr val="DF21AD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DF21AD"/>
                </a:solidFill>
                <a:latin typeface="Times New Roman" pitchFamily="18" charset="0"/>
                <a:cs typeface="Times New Roman" pitchFamily="18" charset="0"/>
              </a:rPr>
              <a:t> двигательного автоматизма</a:t>
            </a:r>
            <a:r>
              <a:rPr lang="ru-RU" sz="2400" b="1" dirty="0" smtClean="0">
                <a:solidFill>
                  <a:srgbClr val="DF21AD"/>
                </a:solidFill>
                <a:latin typeface="+mn-lt"/>
                <a:cs typeface="Times New Roman" pitchFamily="18" charset="0"/>
              </a:rPr>
              <a:t>. </a:t>
            </a:r>
          </a:p>
        </p:txBody>
      </p:sp>
      <p:sp>
        <p:nvSpPr>
          <p:cNvPr id="3076" name="Содержимое 2"/>
          <p:cNvSpPr>
            <a:spLocks noGrp="1"/>
          </p:cNvSpPr>
          <p:nvPr>
            <p:ph idx="1"/>
          </p:nvPr>
        </p:nvSpPr>
        <p:spPr>
          <a:xfrm>
            <a:off x="468313" y="1844675"/>
            <a:ext cx="8229600" cy="4094163"/>
          </a:xfrm>
        </p:spPr>
        <p:txBody>
          <a:bodyPr>
            <a:normAutofit fontScale="55000" lnSpcReduction="20000"/>
          </a:bodyPr>
          <a:lstStyle/>
          <a:p>
            <a:pPr marL="914400" indent="-914400" algn="ctr">
              <a:buFontTx/>
              <a:buNone/>
              <a:defRPr/>
            </a:pPr>
            <a:endParaRPr lang="ru-RU" sz="5100" dirty="0" smtClean="0">
              <a:solidFill>
                <a:srgbClr val="0000FF"/>
              </a:solidFill>
              <a:latin typeface="+mj-lt"/>
            </a:endParaRPr>
          </a:p>
          <a:p>
            <a:pPr marL="914400" indent="-914400" algn="ctr">
              <a:buFontTx/>
              <a:buNone/>
              <a:defRPr/>
            </a:pPr>
            <a:endParaRPr lang="ru-RU" sz="5100" dirty="0" smtClean="0">
              <a:solidFill>
                <a:srgbClr val="0000FF"/>
              </a:solidFill>
              <a:latin typeface="+mj-lt"/>
            </a:endParaRPr>
          </a:p>
          <a:p>
            <a:pPr algn="ctr">
              <a:buFontTx/>
              <a:buNone/>
              <a:defRPr/>
            </a:pPr>
            <a:r>
              <a:rPr lang="ru-RU" sz="5800" b="1" dirty="0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«Стоп!» </a:t>
            </a:r>
            <a:r>
              <a:rPr lang="ru-RU" sz="5100" b="1" dirty="0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(для детей 5 -</a:t>
            </a:r>
            <a:r>
              <a:rPr lang="ru-RU" sz="5100" dirty="0" smtClean="0">
                <a:latin typeface="+mj-lt"/>
              </a:rPr>
              <a:t> </a:t>
            </a:r>
            <a:r>
              <a:rPr lang="ru-RU" sz="5100" b="1" dirty="0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6 лет)</a:t>
            </a:r>
          </a:p>
          <a:p>
            <a:pPr>
              <a:buFontTx/>
              <a:buNone/>
              <a:defRPr/>
            </a:pPr>
            <a:r>
              <a:rPr lang="ru-RU" sz="6000" dirty="0" smtClean="0">
                <a:latin typeface="+mj-lt"/>
                <a:cs typeface="Times New Roman" pitchFamily="18" charset="0"/>
              </a:rPr>
              <a:t>    </a:t>
            </a:r>
            <a:r>
              <a:rPr lang="ru-RU" sz="3600" dirty="0" smtClean="0">
                <a:latin typeface="+mj-lt"/>
                <a:cs typeface="Times New Roman" pitchFamily="18" charset="0"/>
              </a:rPr>
              <a:t>Дети идут под музыку Э. </a:t>
            </a:r>
            <a:r>
              <a:rPr lang="ru-RU" sz="3600" dirty="0" err="1" smtClean="0">
                <a:latin typeface="+mj-lt"/>
                <a:cs typeface="Times New Roman" pitchFamily="18" charset="0"/>
              </a:rPr>
              <a:t>Жака-Далькроза</a:t>
            </a:r>
            <a:r>
              <a:rPr lang="ru-RU" sz="3600" dirty="0" smtClean="0">
                <a:latin typeface="+mj-lt"/>
                <a:cs typeface="Times New Roman" pitchFamily="18" charset="0"/>
              </a:rPr>
              <a:t> «Марш». Внезапно музыка обрывается, но дети продолжают идти дальше до тех пор, пока ведущий не скажет: «Стоп!»</a:t>
            </a:r>
            <a:endParaRPr lang="ru-RU" sz="5100" dirty="0" smtClean="0">
              <a:latin typeface="+mj-lt"/>
              <a:cs typeface="Times New Roman" pitchFamily="18" charset="0"/>
            </a:endParaRPr>
          </a:p>
          <a:p>
            <a:pPr>
              <a:buFontTx/>
              <a:buNone/>
              <a:defRPr/>
            </a:pPr>
            <a:endParaRPr lang="ru-RU" sz="6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>
              <a:buFontTx/>
              <a:buNone/>
              <a:defRPr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>
              <a:buFontTx/>
              <a:buNone/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Содержимое 3" descr="Рисунок11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31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0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200" b="1" dirty="0" smtClean="0">
                <a:solidFill>
                  <a:srgbClr val="DF21AD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DF21AD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err="1" smtClean="0">
                <a:solidFill>
                  <a:srgbClr val="DF21AD"/>
                </a:solidFill>
                <a:latin typeface="Times New Roman" pitchFamily="18" charset="0"/>
                <a:cs typeface="Times New Roman" pitchFamily="18" charset="0"/>
              </a:rPr>
              <a:t>Психогимнастика</a:t>
            </a:r>
            <a:r>
              <a:rPr lang="ru-RU" sz="3200" b="1" dirty="0" smtClean="0">
                <a:solidFill>
                  <a:srgbClr val="DF21AD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DF21AD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DF21AD"/>
                </a:solidFill>
                <a:latin typeface="Times New Roman" pitchFamily="18" charset="0"/>
                <a:cs typeface="Times New Roman" pitchFamily="18" charset="0"/>
              </a:rPr>
              <a:t> (М.И. Чистякова) </a:t>
            </a:r>
            <a:br>
              <a:rPr lang="ru-RU" sz="2400" b="1" dirty="0" smtClean="0">
                <a:solidFill>
                  <a:srgbClr val="DF21AD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DF21AD"/>
                </a:solidFill>
                <a:latin typeface="Times New Roman" pitchFamily="18" charset="0"/>
                <a:cs typeface="Times New Roman" pitchFamily="18" charset="0"/>
              </a:rPr>
              <a:t>Игра на развитие внимания</a:t>
            </a:r>
            <a:r>
              <a:rPr lang="ru-RU" sz="2400" b="1" dirty="0" smtClean="0">
                <a:solidFill>
                  <a:srgbClr val="DF21AD"/>
                </a:solidFill>
                <a:latin typeface="+mn-lt"/>
                <a:cs typeface="Times New Roman" pitchFamily="18" charset="0"/>
              </a:rPr>
              <a:t>. </a:t>
            </a:r>
          </a:p>
        </p:txBody>
      </p:sp>
      <p:sp>
        <p:nvSpPr>
          <p:cNvPr id="27652" name="Содержимое 2"/>
          <p:cNvSpPr>
            <a:spLocks noGrp="1"/>
          </p:cNvSpPr>
          <p:nvPr>
            <p:ph idx="1"/>
          </p:nvPr>
        </p:nvSpPr>
        <p:spPr>
          <a:xfrm>
            <a:off x="468313" y="1484313"/>
            <a:ext cx="8229600" cy="4383087"/>
          </a:xfrm>
        </p:spPr>
        <p:txBody>
          <a:bodyPr/>
          <a:lstStyle/>
          <a:p>
            <a:pPr marL="914400" indent="-914400" algn="ctr">
              <a:lnSpc>
                <a:spcPct val="80000"/>
              </a:lnSpc>
              <a:buFontTx/>
              <a:buNone/>
              <a:defRPr/>
            </a:pPr>
            <a:endParaRPr lang="ru-RU" sz="4000" dirty="0" smtClean="0">
              <a:solidFill>
                <a:srgbClr val="0000FF"/>
              </a:solidFill>
            </a:endParaRPr>
          </a:p>
          <a:p>
            <a:pPr marL="914400" indent="-914400" algn="ctr">
              <a:lnSpc>
                <a:spcPct val="80000"/>
              </a:lnSpc>
              <a:buFontTx/>
              <a:buNone/>
              <a:defRPr/>
            </a:pPr>
            <a:r>
              <a:rPr lang="ru-RU" sz="2400" b="1" dirty="0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«Слушай хлопки!»  (для детей 5-6 лет)</a:t>
            </a:r>
          </a:p>
          <a:p>
            <a:pPr marL="914400" indent="-914400">
              <a:lnSpc>
                <a:spcPct val="80000"/>
              </a:lnSpc>
              <a:buFontTx/>
              <a:buNone/>
              <a:defRPr/>
            </a:pPr>
            <a:r>
              <a:rPr lang="ru-RU" sz="2600" dirty="0" smtClean="0">
                <a:latin typeface="+mj-lt"/>
                <a:cs typeface="Times New Roman" pitchFamily="18" charset="0"/>
              </a:rPr>
              <a:t>   </a:t>
            </a:r>
            <a:r>
              <a:rPr lang="ru-RU" sz="2200" dirty="0" smtClean="0">
                <a:latin typeface="+mj-lt"/>
                <a:cs typeface="Times New Roman" pitchFamily="18" charset="0"/>
              </a:rPr>
              <a:t>       Играющие идут по кругу. </a:t>
            </a:r>
          </a:p>
          <a:p>
            <a:pPr marL="914400" indent="-914400">
              <a:lnSpc>
                <a:spcPct val="80000"/>
              </a:lnSpc>
              <a:buFontTx/>
              <a:buNone/>
              <a:defRPr/>
            </a:pPr>
            <a:r>
              <a:rPr lang="ru-RU" sz="2200" dirty="0" smtClean="0">
                <a:latin typeface="+mj-lt"/>
                <a:cs typeface="Times New Roman" pitchFamily="18" charset="0"/>
              </a:rPr>
              <a:t>           Когда ведущий хлопнет в ладоши 1 раз, дети должны   остановиться и принять позу аиста (стоять на одной ноге, руки в стороны). </a:t>
            </a:r>
          </a:p>
          <a:p>
            <a:pPr marL="914400" indent="-914400">
              <a:lnSpc>
                <a:spcPct val="80000"/>
              </a:lnSpc>
              <a:buFontTx/>
              <a:buNone/>
              <a:defRPr/>
            </a:pPr>
            <a:r>
              <a:rPr lang="ru-RU" sz="2200" dirty="0" smtClean="0">
                <a:latin typeface="+mj-lt"/>
                <a:cs typeface="Times New Roman" pitchFamily="18" charset="0"/>
              </a:rPr>
              <a:t>           Если ведущий хлопнет два раза, играющие должны принять позу лягушки.</a:t>
            </a:r>
          </a:p>
          <a:p>
            <a:pPr marL="914400" indent="-914400">
              <a:lnSpc>
                <a:spcPct val="80000"/>
              </a:lnSpc>
              <a:buFontTx/>
              <a:buNone/>
              <a:defRPr/>
            </a:pPr>
            <a:r>
              <a:rPr lang="ru-RU" sz="2200" dirty="0" smtClean="0">
                <a:latin typeface="+mj-lt"/>
                <a:cs typeface="Times New Roman" pitchFamily="18" charset="0"/>
              </a:rPr>
              <a:t>           Если ведущий хлопнет 3 раза – играющие возобновляют ходьбу.</a:t>
            </a:r>
            <a:endParaRPr lang="ru-RU" sz="2500" dirty="0" smtClean="0">
              <a:solidFill>
                <a:srgbClr val="0000FF"/>
              </a:solidFill>
              <a:latin typeface="Monotype Corsiva" pitchFamily="66" charset="0"/>
            </a:endParaRPr>
          </a:p>
          <a:p>
            <a:pPr marL="914400" indent="-914400">
              <a:lnSpc>
                <a:spcPct val="80000"/>
              </a:lnSpc>
              <a:buFontTx/>
              <a:buNone/>
              <a:defRPr/>
            </a:pPr>
            <a:r>
              <a:rPr lang="ru-RU" sz="25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2821</TotalTime>
  <Words>2262</Words>
  <Application>Microsoft Office PowerPoint</Application>
  <PresentationFormat>Экран (4:3)</PresentationFormat>
  <Paragraphs>280</Paragraphs>
  <Slides>38</Slides>
  <Notes>6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Оформление по умолчанию</vt:lpstr>
      <vt:lpstr>«Использование коррекционных здоровьесберегающих технологий  в образовательном процессе»</vt:lpstr>
      <vt:lpstr>Актуальность темы</vt:lpstr>
      <vt:lpstr>Цель использования здоровьесберегающих  образовательных технологий:</vt:lpstr>
      <vt:lpstr>Коррекционные здоровьесберегающие технологии в образовательном процессе.</vt:lpstr>
      <vt:lpstr> Сказкотерапия </vt:lpstr>
      <vt:lpstr>Психогимнастика</vt:lpstr>
      <vt:lpstr> Психогимнастика (М.И. Чистякова)  Игра на развитие внимания. </vt:lpstr>
      <vt:lpstr>  Психогимнастика  (М.И. Чистякова)  Игра на преодоление  двигательного автоматизма. </vt:lpstr>
      <vt:lpstr> Психогимнастика  (М.И. Чистякова)  Игра на развитие внимания. </vt:lpstr>
      <vt:lpstr>Психогимнастика  (М.И. Чистякова)  Игра на развитие памяти. </vt:lpstr>
      <vt:lpstr>  «Арт - терапия как здоровьесберегающая технология в ДОУ»  </vt:lpstr>
      <vt:lpstr>Логоритмика </vt:lpstr>
      <vt:lpstr>Цель логоритмики: коррекция и профилактика имеющихся отклонений в развитии ребенка.    </vt:lpstr>
      <vt:lpstr>   Речевые игры с движениями, логоритмика, речевое музицирование, ритмодекламация - метод преодоления речевых нарушений путём развития двигательной сферы в сочетании со словом, движением и музыкой).  </vt:lpstr>
      <vt:lpstr>  Дыхательная гимнастика   </vt:lpstr>
      <vt:lpstr>Дыхательное упражнение  «Ладошки»  (по А.Н.Стрельниковой)</vt:lpstr>
      <vt:lpstr>Презентация PowerPoint</vt:lpstr>
      <vt:lpstr>Презентация PowerPoint</vt:lpstr>
      <vt:lpstr>Дыхательное упражнение </vt:lpstr>
      <vt:lpstr> Артикуляционная гимнастика  </vt:lpstr>
      <vt:lpstr>Артикуляционное упражнение «Поём на одном звуке»</vt:lpstr>
      <vt:lpstr>Технология музыкального воздействия</vt:lpstr>
      <vt:lpstr>Музыкотерапия   (технология музыкального воздействия)</vt:lpstr>
      <vt:lpstr> Мы спокойно отдыхаем, Сном волшебным засыпаем. Дышится легко, ровно, глубоко… Наши руки отдыхают… Ноги тоже отдыхают… Отдыхают, засыпают… (2 раза) Дышится легко… ровно… глубоко… Напряженье улетело… И расслаблено всё тело. Будто мы лежим на травке, На зелёной, мягкой травке… Греет солнышко сейчас… Ножки тёплые у нас… Дышится легко… ровно… глубоко… Мы спокойно отдыхали, Сном волшебным засыпали. Хорошо нам отдыхать! Но пора уже вставать!  </vt:lpstr>
      <vt:lpstr>Рецептивная  музыкотерапия для детей Упражнение «Шум моря» Дети слушают звуки моря, а затем им  предлагают «подышать», как море. Сделать тихий, мягкий вдох животом и плавно поднять вверх руки. А потом, выдохнуть на звук «Ш». Выдыхать долго, втягивая живот, чтоб вышел весь воздух. Мягко опустить руки и снова вдохнуть. </vt:lpstr>
      <vt:lpstr>   Валеологическая песенка «Доброе утро!» (технология музыкального воздействия)  </vt:lpstr>
      <vt:lpstr>Вокалотерапия  (технология музыкального воздействия)</vt:lpstr>
      <vt:lpstr>Фонопедические упражнения</vt:lpstr>
      <vt:lpstr>"Кто много поёт, того хворь не берет!"</vt:lpstr>
      <vt:lpstr>Цикл упражнений (Фонопедических, дыхательных, вокальных): «Звуковая картина».</vt:lpstr>
      <vt:lpstr>Танцетерапия – как технология музыкального воздействия.</vt:lpstr>
      <vt:lpstr> Пальчиковые технологии в коррекционной работе.  Игра «Сороконожки». </vt:lpstr>
      <vt:lpstr>Игровой самомассаж в коррекционной работе ДОУ «Обезьянки». </vt:lpstr>
      <vt:lpstr>Игровой самомассаж «У жирафов пятна»</vt:lpstr>
      <vt:lpstr>Использование праздников и развлечений в коррекционно – воспитательной работе.</vt:lpstr>
      <vt:lpstr>Ожидаемые результаты использования коррекционных здоровьесберегающих педагогических технологий в образовательном процессе:</vt:lpstr>
      <vt:lpstr>Презентация PowerPoint</vt:lpstr>
      <vt:lpstr>Используемые источники: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«Использование здоровьесберегающих технологий  в музыкальной деятельности дошкольников»</dc:title>
  <dc:creator>Полунина И.Л.</dc:creator>
  <cp:lastModifiedBy>User</cp:lastModifiedBy>
  <cp:revision>352</cp:revision>
  <dcterms:created xsi:type="dcterms:W3CDTF">2014-10-18T17:20:52Z</dcterms:created>
  <dcterms:modified xsi:type="dcterms:W3CDTF">2020-09-22T20:29:26Z</dcterms:modified>
</cp:coreProperties>
</file>