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1" r:id="rId5"/>
    <p:sldId id="260" r:id="rId6"/>
    <p:sldId id="263" r:id="rId7"/>
    <p:sldId id="264" r:id="rId8"/>
    <p:sldId id="277" r:id="rId9"/>
    <p:sldId id="278" r:id="rId10"/>
    <p:sldId id="288" r:id="rId11"/>
    <p:sldId id="289" r:id="rId12"/>
    <p:sldId id="279" r:id="rId13"/>
    <p:sldId id="274" r:id="rId14"/>
    <p:sldId id="280" r:id="rId15"/>
    <p:sldId id="287" r:id="rId16"/>
    <p:sldId id="281" r:id="rId17"/>
    <p:sldId id="282" r:id="rId18"/>
    <p:sldId id="267" r:id="rId19"/>
    <p:sldId id="268" r:id="rId20"/>
    <p:sldId id="269" r:id="rId21"/>
    <p:sldId id="290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00"/>
    <a:srgbClr val="000099"/>
    <a:srgbClr val="FF0000"/>
    <a:srgbClr val="FF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Звукопроизношение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Нарушено</c:v>
                </c:pt>
                <c:pt idx="1">
                  <c:v>Чистое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Звукопроизношение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Нарушено</c:v>
                </c:pt>
                <c:pt idx="1">
                  <c:v>Чистое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0.94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Звукопроизношение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Нарушено</c:v>
                </c:pt>
                <c:pt idx="1">
                  <c:v>Чистое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Звукопроизношение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Нарушено</c:v>
                </c:pt>
                <c:pt idx="1">
                  <c:v>Чистое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29558"/>
            <a:ext cx="8352928" cy="22594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Итоговый педсовет </a:t>
            </a:r>
            <a: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«Найди клад»</a:t>
            </a:r>
            <a:b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2016-2017 учебный год</a:t>
            </a:r>
            <a:endParaRPr lang="ru-RU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464496" cy="2400672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«Воспитатель сам должен быть тем, чем он хочет сделать воспитанника»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                                    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(В. Даль)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82167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Comic Sans MS" pitchFamily="66" charset="0"/>
              </a:rPr>
              <a:t>м</a:t>
            </a: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униципальное дошкольное 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детский сад № 109</a:t>
            </a:r>
            <a:endParaRPr lang="ru-RU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9513280"/>
              </p:ext>
            </p:extLst>
          </p:nvPr>
        </p:nvGraphicFramePr>
        <p:xfrm>
          <a:off x="827584" y="1052736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3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8667807"/>
              </p:ext>
            </p:extLst>
          </p:nvPr>
        </p:nvGraphicFramePr>
        <p:xfrm>
          <a:off x="514833" y="1134036"/>
          <a:ext cx="396044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6432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Средний возраст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5034294"/>
              </p:ext>
            </p:extLst>
          </p:nvPr>
        </p:nvGraphicFramePr>
        <p:xfrm>
          <a:off x="4788024" y="1196752"/>
          <a:ext cx="38884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64328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Старший возраст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50707649"/>
              </p:ext>
            </p:extLst>
          </p:nvPr>
        </p:nvGraphicFramePr>
        <p:xfrm>
          <a:off x="2519772" y="4246289"/>
          <a:ext cx="38884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3808" y="357301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Подготовительный к школе возраст 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Детские развлечения и праздники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http://www.101webdesigners.com/wp-content/uploads/2013/11/custom_website_desig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032448" cy="368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1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        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Анализ мониторинга образовательного процесса позволил выстроить следующий рейтинговый порядок усвоения образовательных областей программы в подготовительных группах: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физическое 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социально – коммуникативное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художественно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– эстетическое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речевое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познавательное.  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		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https://img.clipartfest.com/ebfe6229373d9d53fc71ccc5a2c83fae_3d-small-people-survey-respondent-clipart_400-350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b="8572"/>
          <a:stretch/>
        </p:blipFill>
        <p:spPr bwMode="auto">
          <a:xfrm>
            <a:off x="5292080" y="3356992"/>
            <a:ext cx="3593976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76672"/>
            <a:ext cx="6264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Мониторинг образовательной деятельности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463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38 выпускников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16 человек (43%) – высокий уровень;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17 человек (44%) – средний уровень;</a:t>
            </a:r>
          </a:p>
          <a:p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5 человек (13%) – низкий уровень</a:t>
            </a:r>
          </a:p>
          <a:p>
            <a:endParaRPr lang="ru-RU" sz="3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hovrashok.com.ua/images/Nov/03/a2e8f7d998bb4dfa78ce2bfa564f16ea/mini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1623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0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Comic Sans MS" pitchFamily="66" charset="0"/>
              </a:rPr>
              <a:t>Анкетирование родителей</a:t>
            </a: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Comic Sans MS" pitchFamily="66" charset="0"/>
              </a:rPr>
              <a:t>«Удовлетворенность качеством образования»</a:t>
            </a:r>
            <a:endParaRPr lang="ru-RU" sz="2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Приняло участие 173 человека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Удовлетворены – 137 человек (79,1%)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Не удовлетворены – 9 человек (5,2%)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Затрудняются ответить – 27 человек ( 15,6%)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200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Самообразование педагогов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«Никогда не прекращайте вашей самообразовательной работы и не забывайте, что, сколько бы вы ни учились, сколько бы вы ни знали, знанию и образованию нет границ, ни пределов.»</a:t>
            </a:r>
          </a:p>
          <a:p>
            <a:pPr algn="r"/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Н.А. Рубакин</a:t>
            </a:r>
            <a:endParaRPr lang="ru-RU" sz="36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935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Результаты работы по самообразованию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89289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Получили высшее образование – 1 человек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(А.П.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Солянкина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);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Курсы повышения квалификации – 16 человек;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Получено дипломов и свидетельств о публикации методического материала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    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Голенкевич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Н.В. – 4+1                        Журавлева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О.В. – 2+1</a:t>
            </a:r>
            <a:endParaRPr lang="ru-RU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    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Нижегородова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Н.В. – 3                       Новикова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Е.С. – 4+1</a:t>
            </a:r>
          </a:p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     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Лукьяненко Е.В. –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5                             Куликова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Р.В. – 1+1</a:t>
            </a:r>
          </a:p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      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Мурина А.В. –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1+1                                Лапшина А.А. – 3+3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Участие в городских методических семинарах – 16 человек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Участие в методических объединениях – 8 человек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Результаты анкеты для педагогов: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Наиболее эффективное методическое мероприятие 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семинар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«Профилактика синдрома эмоционального выгорания»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    - Молодой педагог, работу которого хотелось бы отметить –   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Солянкина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А.П.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- Опытный педагог – лучший профессионал своего дела- Кравцова С.С.,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Нижегородова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Н.В.</a:t>
            </a:r>
          </a:p>
          <a:p>
            <a:pPr marL="342900" indent="-342900" algn="ctr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Педагог, показавший наиболее интересное мероприятие- Журавлева О. В.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Утверждение плана на летне-оздоровительный период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http://www.playcast.ru/uploads/2016/05/25/187765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55" y="1772816"/>
            <a:ext cx="48291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Цель: </a:t>
            </a:r>
            <a:endParaRPr lang="ru-RU" sz="36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001419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Создание в дошкольном учреждении максимально эффективных условий для организации оздоровительной работы и развития познавательного интереса воспитанников</a:t>
            </a:r>
            <a:endParaRPr lang="ru-RU" dirty="0"/>
          </a:p>
        </p:txBody>
      </p:sp>
      <p:pic>
        <p:nvPicPr>
          <p:cNvPr id="1026" name="Picture 2" descr="Офицальный сайт детского сада 1 &quot;Якорек&quot; г.Гаджиево - Пл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604" y="3967169"/>
            <a:ext cx="2678548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riamoda.ru/i/zagruzheno-(5)-RU_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9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Задачи: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. Оздоровление детей за счет широкого использования воздуха, солнца, воды. Обогащение питания фруктами, соками и овощами. Сокращение учебной нагрузки.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2. Повышение двигательной активности, за счет создания оптимального двигательного режима.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3. Формирование у детей двигательной активности,  привычки к здоровому образу жизни. Предупреждение детского травматизма через закрепление знаний о безопасности жизнедеятельности.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4. Организация совместной работы педагогов с детьми и их родителями в летний период.</a:t>
            </a:r>
          </a:p>
        </p:txBody>
      </p:sp>
      <p:pic>
        <p:nvPicPr>
          <p:cNvPr id="3074" name="Picture 2" descr="moi_dan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28803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Награждения победителей в рейтинговой активности педагогов в 2016-2017 уч. году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2054" name="Picture 6" descr="http://7ik.ru/dl/screen/files/60/60154b2ab0c0737cebb022dd3/180322/Otkr04__7IK.RU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88843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sienda.ru/data/cache/2016mar/14/19/443833_90227nothumb650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33781"/>
            <a:ext cx="4770710" cy="147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laycast.ru/uploads/2014/06/08/88709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616449" cy="2412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Comic Sans MS" pitchFamily="66" charset="0"/>
              </a:rPr>
              <a:t>НАШЕ ДОУ - ЭТО</a:t>
            </a:r>
            <a:endParaRPr lang="ru-RU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Comic Sans MS" pitchFamily="66" charset="0"/>
              </a:rPr>
              <a:t>Д</a:t>
            </a: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 -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добрые, душевный, доброжелательные;</a:t>
            </a:r>
          </a:p>
          <a:p>
            <a:r>
              <a:rPr lang="ru-RU" sz="5400" b="1" dirty="0" smtClean="0">
                <a:solidFill>
                  <a:srgbClr val="000099"/>
                </a:solidFill>
                <a:latin typeface="Comic Sans MS" pitchFamily="66" charset="0"/>
              </a:rPr>
              <a:t>О</a:t>
            </a: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 - </a:t>
            </a: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общительные, ответственные, обаятельные;</a:t>
            </a:r>
          </a:p>
          <a:p>
            <a:r>
              <a:rPr lang="ru-RU" sz="5400" b="1" dirty="0" smtClean="0">
                <a:solidFill>
                  <a:srgbClr val="000099"/>
                </a:solidFill>
                <a:latin typeface="Comic Sans MS" pitchFamily="66" charset="0"/>
              </a:rPr>
              <a:t>У</a:t>
            </a: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 - </a:t>
            </a: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умные, успешные, увлеченные педагоги</a:t>
            </a:r>
            <a:endParaRPr lang="ru-RU" sz="36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990000"/>
                </a:solidFill>
                <a:latin typeface="Comic Sans MS" pitchFamily="66" charset="0"/>
              </a:rPr>
              <a:t>НАШЕ </a:t>
            </a:r>
            <a:br>
              <a:rPr lang="ru-RU" sz="4800" b="1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990000"/>
                </a:solidFill>
                <a:latin typeface="Comic Sans MS" pitchFamily="66" charset="0"/>
              </a:rPr>
              <a:t>педагогическое кредо</a:t>
            </a:r>
            <a:endParaRPr lang="ru-RU" sz="4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л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юбовь и уважение к личности ребенка;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ш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ирота души и острота ума;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к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ачество обучения и воспитания;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о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ригинальность идей и мыслей</a:t>
            </a:r>
          </a:p>
          <a:p>
            <a:pPr>
              <a:buFont typeface="Wingdings" pitchFamily="2" charset="2"/>
              <a:buChar char="§"/>
            </a:pPr>
            <a:endParaRPr lang="ru-RU" sz="3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ru-RU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Итог педагогического совета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Признать работу коллектива детского сада за 2016-2017 учебный год с оценкой « 5»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Продолжать работу по организации РППС и методического обеспечения </a:t>
            </a:r>
            <a:r>
              <a:rPr lang="ru-RU" sz="2400" dirty="0" err="1" smtClean="0">
                <a:solidFill>
                  <a:srgbClr val="000099"/>
                </a:solidFill>
                <a:latin typeface="Comic Sans MS" pitchFamily="66" charset="0"/>
              </a:rPr>
              <a:t>воспитательно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-образовательного процесса;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Продолжать принимать активное участие на разных уровнях, в городских методических объединениях. Продолжать работу по сетевому взаимодействию между ДОУ и другими социальными институтами;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Утвердить план на летне-оздоровительный период;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Педагогам продолжить работу по самообразованию: определить  методическую тему на 2017-2018 учебный год.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icgifs.com/generated/namegen/51f9bcb7cab6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92488" cy="47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Comic Sans MS" pitchFamily="66" charset="0"/>
              </a:rPr>
              <a:t>Спасибо за внимание!</a:t>
            </a:r>
          </a:p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Comic Sans MS" pitchFamily="66" charset="0"/>
              </a:rPr>
              <a:t>Творческих успехов!</a:t>
            </a:r>
            <a:endParaRPr lang="ru-RU" sz="44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145435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Подведение итогов деятельности дошкольного учреждения и результатов работы сотрудников за истекший год. Совершенствование умения педагогов анализировать результаты работы, прогнозировать деятельность на будущий год.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699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http://static7.depositphotos.com/1278120/775/i/950/depositphotos_7750074-3d-coloured-men-puzzle-assemblin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9"/>
          <a:stretch/>
        </p:blipFill>
        <p:spPr bwMode="auto">
          <a:xfrm>
            <a:off x="3203848" y="3717032"/>
            <a:ext cx="2663190" cy="270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Анализ воспитательно-образовательной работы в ДОУ за 2016-2017 уч. год;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Результаты мониторинга уровня готовности дошкольников к школьному обучению;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Награждения победителей в рейтинговой активности педагогов в 2016-2017 уч. году;</a:t>
            </a: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Утверждение плана на летне-оздоровительный период;</a:t>
            </a:r>
            <a:endParaRPr lang="ru-RU" sz="2800" dirty="0">
              <a:latin typeface="Comic Sans MS" pitchFamily="66" charset="0"/>
            </a:endParaRPr>
          </a:p>
          <a:p>
            <a:pPr marL="514350" lv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Итоги педсовета.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Повестка дня: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81128"/>
            <a:ext cx="332449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nerge-hit.ru/img.php?aHR0cHM6Ly9pLnl0aW1nLmNvbS92aS9PZnNsSTB2UnVOZy9ocWRlZmF1bHQuanB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58391"/>
            <a:ext cx="9649072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51720" y="18864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66FF"/>
                </a:solidFill>
                <a:latin typeface="Comic Sans MS" pitchFamily="66" charset="0"/>
              </a:rPr>
              <a:t>СВЕЧА</a:t>
            </a:r>
            <a:endParaRPr lang="ru-RU" sz="6600" b="1" dirty="0">
              <a:solidFill>
                <a:srgbClr val="FF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1</a:t>
            </a:r>
            <a:b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портрет «Идеального воспитателя»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348880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Воспитать «крылатого» ребёнка может только «крылатый» педагог и родитель,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Воспитать счастливого может только счастливый.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А современного – только современный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68952" cy="79208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История нашего ДОУ</a:t>
            </a:r>
            <a:endParaRPr lang="ru-RU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territoriaprava.ru/wp-content/uploads/2015/07/%D1%80%D0%B5%D0%B3%D0%B8%D1%81%D1%82%D1%80%D0%B0%D1%86%D0%B8%D1%8F-%D1%84%D0%B8%D1%80%D0%B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11286"/>
          <a:stretch/>
        </p:blipFill>
        <p:spPr bwMode="auto">
          <a:xfrm>
            <a:off x="5724128" y="3284984"/>
            <a:ext cx="2914650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96752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В 1983 году детский сад с замечательным названием «</a:t>
            </a:r>
            <a:r>
              <a:rPr lang="ru-RU" sz="2000" dirty="0" err="1" smtClean="0">
                <a:solidFill>
                  <a:srgbClr val="000066"/>
                </a:solidFill>
                <a:latin typeface="Comic Sans MS" pitchFamily="66" charset="0"/>
              </a:rPr>
              <a:t>Дельфинёнок</a:t>
            </a: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» распахнул свои двери, как ведомственный детский сад Волжского машиностроительного завода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Первый в городе Рыбинске детский сад с бассейном.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Руководство комбинатом приняла </a:t>
            </a:r>
            <a:r>
              <a:rPr lang="ru-RU" sz="2000" dirty="0" err="1" smtClean="0">
                <a:solidFill>
                  <a:srgbClr val="000066"/>
                </a:solidFill>
                <a:latin typeface="Comic Sans MS" pitchFamily="66" charset="0"/>
              </a:rPr>
              <a:t>Мацина</a:t>
            </a: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 Светлана Александровна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  <a:latin typeface="Comic Sans MS" pitchFamily="66" charset="0"/>
              </a:rPr>
              <a:t>1993 году заведование приняла Меньщикова Тамара Сергеевна</a:t>
            </a:r>
            <a:endParaRPr lang="ru-RU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73016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В 2010 году руководство детским садом приняла Федорова Светлана Павловна . С этого времени в ДОУ функционирует 11 групп: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    8-общеобразовательных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    2- логопедические</a:t>
            </a:r>
          </a:p>
          <a:p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   1 – санаторная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В 2011 году </a:t>
            </a:r>
            <a:r>
              <a:rPr lang="ru-RU" sz="2000" dirty="0">
                <a:solidFill>
                  <a:srgbClr val="000099"/>
                </a:solidFill>
                <a:latin typeface="Comic Sans MS" pitchFamily="66" charset="0"/>
              </a:rPr>
              <a:t>руководство детским садом приняла </a:t>
            </a:r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Левицкая Наталья Александровна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0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908720"/>
            <a:ext cx="22781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  <a:p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ФГОС ДО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7920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Задача: 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Повысить профессиональный уровень компетентности педагогов по организации образовательной деятельности на основе реализации ООП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://ppt-lt.crystalgraphics.com/lt_people_questions_co_56_powerpoint_templates_title_sli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32907" r="4327"/>
          <a:stretch/>
        </p:blipFill>
        <p:spPr bwMode="auto">
          <a:xfrm>
            <a:off x="2482701" y="3866277"/>
            <a:ext cx="4178597" cy="244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1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15566"/>
            <a:ext cx="50529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</a:p>
          <a:p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Речевое развитие детей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34888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99"/>
                </a:solidFill>
                <a:latin typeface="Comic Sans MS" pitchFamily="66" charset="0"/>
              </a:rPr>
              <a:t>Задача: Совершенствовать формы работы с детьми по повышению качества речевого развития</a:t>
            </a:r>
            <a:endParaRPr lang="ru-RU" sz="3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AutoShape 2" descr="http://www.ple.sd23.bc.ca/FeaturedStories/reading_to_children_anim_500_clr_1004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vitaminlife.ru/wp-content/uploads/2016/09/%D1%87%D0%B8%D1%82%D0%B0%D1%82%D0%B5%D0%BB%D1%8C-624x4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918540"/>
            <a:ext cx="3672408" cy="225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5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771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Итоговый педсовет «Найди клад» за 2016-2017 учебный год</vt:lpstr>
      <vt:lpstr>Презентация PowerPoint</vt:lpstr>
      <vt:lpstr>Цель: </vt:lpstr>
      <vt:lpstr>Повестка дня: </vt:lpstr>
      <vt:lpstr>Презентация PowerPoint</vt:lpstr>
      <vt:lpstr>Задание 1 портрет «Идеального воспитателя»</vt:lpstr>
      <vt:lpstr>История нашего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Утверждение плана на летне-оздоровительный период </vt:lpstr>
      <vt:lpstr>Цель: </vt:lpstr>
      <vt:lpstr>Задачи: </vt:lpstr>
      <vt:lpstr>Награждения победителей в рейтинговой активности педагогов в 2016-2017 уч. году </vt:lpstr>
      <vt:lpstr>НАШЕ ДОУ - ЭТО</vt:lpstr>
      <vt:lpstr>НАШЕ  педагогическое кредо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User</cp:lastModifiedBy>
  <cp:revision>60</cp:revision>
  <dcterms:created xsi:type="dcterms:W3CDTF">2014-08-10T07:57:19Z</dcterms:created>
  <dcterms:modified xsi:type="dcterms:W3CDTF">2017-05-25T09:14:45Z</dcterms:modified>
</cp:coreProperties>
</file>